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327" r:id="rId4"/>
    <p:sldId id="305" r:id="rId5"/>
    <p:sldId id="257" r:id="rId6"/>
    <p:sldId id="331" r:id="rId7"/>
    <p:sldId id="267" r:id="rId8"/>
    <p:sldId id="328" r:id="rId9"/>
    <p:sldId id="329" r:id="rId10"/>
    <p:sldId id="312" r:id="rId11"/>
    <p:sldId id="322" r:id="rId12"/>
    <p:sldId id="323" r:id="rId13"/>
    <p:sldId id="313" r:id="rId14"/>
    <p:sldId id="314" r:id="rId15"/>
    <p:sldId id="324" r:id="rId16"/>
    <p:sldId id="334" r:id="rId17"/>
    <p:sldId id="317" r:id="rId18"/>
    <p:sldId id="319" r:id="rId19"/>
    <p:sldId id="337" r:id="rId20"/>
    <p:sldId id="302" r:id="rId21"/>
    <p:sldId id="303" r:id="rId22"/>
    <p:sldId id="333" r:id="rId23"/>
    <p:sldId id="307" r:id="rId24"/>
    <p:sldId id="273" r:id="rId25"/>
    <p:sldId id="259" r:id="rId26"/>
    <p:sldId id="260" r:id="rId27"/>
    <p:sldId id="262" r:id="rId28"/>
    <p:sldId id="277" r:id="rId29"/>
    <p:sldId id="276" r:id="rId30"/>
    <p:sldId id="269" r:id="rId31"/>
    <p:sldId id="270" r:id="rId32"/>
    <p:sldId id="271" r:id="rId33"/>
    <p:sldId id="272" r:id="rId34"/>
    <p:sldId id="278" r:id="rId35"/>
    <p:sldId id="279" r:id="rId36"/>
    <p:sldId id="280" r:id="rId37"/>
    <p:sldId id="281" r:id="rId38"/>
    <p:sldId id="282" r:id="rId39"/>
    <p:sldId id="286" r:id="rId40"/>
    <p:sldId id="287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335" r:id="rId50"/>
    <p:sldId id="336" r:id="rId51"/>
    <p:sldId id="320" r:id="rId5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B94705-E37A-4D41-A146-646EB82E4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8767" y="2214034"/>
            <a:ext cx="7766936" cy="1646302"/>
          </a:xfrm>
        </p:spPr>
        <p:txBody>
          <a:bodyPr/>
          <a:lstStyle/>
          <a:p>
            <a:pPr algn="l"/>
            <a:r>
              <a:rPr lang="sk-SK" sz="4000" b="1" dirty="0"/>
              <a:t>Kultúrno-osvetové podujatia krok za krokom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1391617-7595-4AFC-94B7-FC1D1D6456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Košice, 16. 9. 2020</a:t>
            </a:r>
          </a:p>
          <a:p>
            <a:r>
              <a:rPr lang="sk-SK" dirty="0"/>
              <a:t>PhDr. Svetlana </a:t>
            </a:r>
            <a:r>
              <a:rPr lang="sk-SK" dirty="0" err="1"/>
              <a:t>Chomová</a:t>
            </a:r>
            <a:r>
              <a:rPr lang="sk-SK" dirty="0"/>
              <a:t>, PhD.</a:t>
            </a:r>
          </a:p>
        </p:txBody>
      </p:sp>
    </p:spTree>
    <p:extLst>
      <p:ext uri="{BB962C8B-B14F-4D97-AF65-F5344CB8AC3E}">
        <p14:creationId xmlns:p14="http://schemas.microsoft.com/office/powerpoint/2010/main" val="3901112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6A12D6-FFBC-4BC2-AC87-D17612671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Dobré kultúrne podujatie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16E670F-D3DE-446C-8314-37CF11D0F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Plánovanie</a:t>
            </a: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pripraviť administratívu/dokument k aktivite</a:t>
            </a:r>
          </a:p>
          <a:p>
            <a:pPr>
              <a:defRPr/>
            </a:pP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Ľudské zdroje - dohody - lektori, vystupujúci – súbory, jednotlivci, moderátori, servis, inšpicienti (hasiči, zdravotníci)</a:t>
            </a:r>
          </a:p>
          <a:p>
            <a:pPr>
              <a:defRPr/>
            </a:pPr>
            <a:r>
              <a:rPr lang="sk-SK" dirty="0"/>
              <a:t>M</a:t>
            </a: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ateriálno-technické zabezpečenie – pódium, prenájom priestorov, vybavenie – počítače, ozvučenie, osvetlenie, plátno, dataprojektor, pripojenie na internet... </a:t>
            </a:r>
          </a:p>
          <a:p>
            <a:pPr>
              <a:defRPr/>
            </a:pPr>
            <a:r>
              <a:rPr lang="sk-SK" dirty="0"/>
              <a:t>F</a:t>
            </a: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inančné zabezpečenie – rozpočet – položky, barter, sponzoring, predaj vstupeniek</a:t>
            </a:r>
          </a:p>
          <a:p>
            <a:pPr>
              <a:defRPr/>
            </a:pPr>
            <a:r>
              <a:rPr lang="sk-SK" dirty="0"/>
              <a:t>Prípravný a realizačný výbor (proces s konkrétnymi krokmi, úlohami, termínmi a zodpovednosťou)</a:t>
            </a:r>
            <a:endParaRPr lang="sk-SK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02392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B380DC-9F96-4133-9150-A9F16203C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Dobré kultúrne podujatie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A9E482F-600F-4F99-B0F1-305C32340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Marketing a propagácia</a:t>
            </a:r>
            <a:endParaRPr lang="sk-SK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Zameraný na propagáciu značky, organizácie, podujatia</a:t>
            </a:r>
          </a:p>
          <a:p>
            <a:pPr>
              <a:defRPr/>
            </a:pP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 pred a po akcii</a:t>
            </a:r>
          </a:p>
          <a:p>
            <a:pPr>
              <a:defRPr/>
            </a:pP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Kanály: web, </a:t>
            </a:r>
            <a:r>
              <a:rPr lang="sk-SK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facebook</a:t>
            </a: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sk-SK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instagram</a:t>
            </a: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sk-SK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info</a:t>
            </a: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 médií, ambasádori, partneri</a:t>
            </a:r>
          </a:p>
          <a:p>
            <a:pPr>
              <a:defRPr/>
            </a:pP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Tlač - pozvánky, plagát, </a:t>
            </a:r>
            <a:r>
              <a:rPr lang="sk-SK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bulletín</a:t>
            </a: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34118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E37EE4-06D8-4BC1-94BC-F4BD3CE4A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Dobré kultúrne podujatie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627835A-1716-450D-80E8-AE0719ACD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Realizácia</a:t>
            </a:r>
          </a:p>
          <a:p>
            <a:pPr>
              <a:defRPr/>
            </a:pP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 varianty – suchý, mokrý, optimistický, pesimistický</a:t>
            </a:r>
          </a:p>
          <a:p>
            <a:pPr>
              <a:defRPr/>
            </a:pPr>
            <a:r>
              <a:rPr lang="sk-SK" dirty="0"/>
              <a:t>Priebežná kontrola plnenia úloh</a:t>
            </a:r>
            <a:endParaRPr lang="sk-SK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Krátka porada pred akciou, doriešenie aktuálnych vecí</a:t>
            </a:r>
          </a:p>
          <a:p>
            <a:pPr>
              <a:defRPr/>
            </a:pP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Počas aktivity – sledovanie harmonogramu, riešenie nepredvídaných situácií,</a:t>
            </a:r>
          </a:p>
          <a:p>
            <a:pPr>
              <a:defRPr/>
            </a:pP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Starostlivosť o účastníkov (</a:t>
            </a:r>
            <a:r>
              <a:rPr lang="sk-SK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wc</a:t>
            </a: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občerstvenie, klíma, priestory...)</a:t>
            </a:r>
          </a:p>
          <a:p>
            <a:pPr>
              <a:defRPr/>
            </a:pP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Otvorenie, záver (moderátor aktivity)</a:t>
            </a:r>
          </a:p>
          <a:p>
            <a:pPr>
              <a:defRPr/>
            </a:pP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Organizačné záležitosti  - vstupenky, šatňa, (zdravotná a požiarna služba), úschovňa, parkovanie, študijné materiály, reprezentačné predmety,...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00300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CC4A83-6F19-4BE9-B6D1-97599C5A7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Dobré kultúrne podujatie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5CC7ABF-DFB3-4A10-A89E-5EBD3D130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sk-SK" altLang="sk-SK" sz="1800" b="1" dirty="0">
                <a:latin typeface="Trebuchet MS" panose="020B0603020202020204" pitchFamily="34" charset="0"/>
              </a:rPr>
              <a:t>Organizovanie - </a:t>
            </a:r>
            <a:r>
              <a:rPr lang="sk-SK" altLang="sk-SK" sz="1800" dirty="0">
                <a:latin typeface="Trebuchet MS" panose="020B0603020202020204" pitchFamily="34" charset="0"/>
              </a:rPr>
              <a:t> podujatie môže byť len natoľko úspešné, nakoľko ej úspešný manažér a jeho tím)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k-SK" altLang="sk-SK" sz="1800" dirty="0">
                <a:latin typeface="Trebuchet MS" panose="020B0603020202020204" pitchFamily="34" charset="0"/>
              </a:rPr>
              <a:t>Manažér/organizátor zodpovedá za:</a:t>
            </a:r>
          </a:p>
          <a:p>
            <a:pPr>
              <a:lnSpc>
                <a:spcPct val="90000"/>
              </a:lnSpc>
            </a:pPr>
            <a:r>
              <a:rPr lang="sk-SK" altLang="sk-SK" dirty="0">
                <a:latin typeface="Trebuchet MS" panose="020B0603020202020204" pitchFamily="34" charset="0"/>
              </a:rPr>
              <a:t>Organizáciu </a:t>
            </a:r>
            <a:r>
              <a:rPr lang="sk-SK" altLang="sk-SK" sz="1800" dirty="0">
                <a:latin typeface="Trebuchet MS" panose="020B0603020202020204" pitchFamily="34" charset="0"/>
              </a:rPr>
              <a:t>prípravných prác (zasadnutia výborov, štábu, expertov)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Monitorovanie podujatia (odchýlky, opatrenia)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Sledovanie a vyhodnocovanie nákladov (rozpočtu podujatia)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Časový rozvrh, termíny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Administratívne dokumenty (objednávky, dohody, zmluvy, faktúry, cestovné príkazy a pod.)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Motivovanie a organizovanie ľudí (organizátori, účastníci, lektori a pod)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Získanie a udržanie si podpory vedenia - informovanie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Usmerňovanie očakávaní zákazníka - reklama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k-SK" altLang="sk-SK" sz="1800" dirty="0">
              <a:latin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32062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2975E8-ADC1-4563-9587-FD6B24585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Dobré kultúrne podujatie - kontrola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6858C7B-5B8A-492A-AB7C-BAB6EB3B5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sk-SK" altLang="sk-SK" dirty="0">
                <a:latin typeface="Trebuchet MS" panose="020B0603020202020204" pitchFamily="34" charset="0"/>
              </a:rPr>
              <a:t>Prečo kontrola? Lebo</a:t>
            </a:r>
          </a:p>
          <a:p>
            <a:pPr>
              <a:buSzTx/>
            </a:pPr>
            <a:r>
              <a:rPr lang="sk-SK" altLang="sk-SK" dirty="0">
                <a:latin typeface="Trebuchet MS" panose="020B0603020202020204" pitchFamily="34" charset="0"/>
              </a:rPr>
              <a:t>Ľudia robia chyby</a:t>
            </a:r>
          </a:p>
          <a:p>
            <a:pPr>
              <a:buSzTx/>
            </a:pPr>
            <a:r>
              <a:rPr lang="sk-SK" altLang="sk-SK" dirty="0">
                <a:latin typeface="Trebuchet MS" panose="020B0603020202020204" pitchFamily="34" charset="0"/>
              </a:rPr>
              <a:t>Vonkajšie vplyvy</a:t>
            </a:r>
          </a:p>
          <a:p>
            <a:pPr>
              <a:buSzTx/>
            </a:pPr>
            <a:r>
              <a:rPr lang="sk-SK" altLang="sk-SK" dirty="0">
                <a:latin typeface="Trebuchet MS" panose="020B0603020202020204" pitchFamily="34" charset="0"/>
              </a:rPr>
              <a:t>Môžu sa meniť požiadavky</a:t>
            </a:r>
          </a:p>
          <a:p>
            <a:pPr>
              <a:buSzTx/>
            </a:pPr>
            <a:r>
              <a:rPr lang="sk-SK" altLang="sk-SK" dirty="0">
                <a:latin typeface="Trebuchet MS" panose="020B0603020202020204" pitchFamily="34" charset="0"/>
              </a:rPr>
              <a:t>Môže sa meniť konečný termín</a:t>
            </a:r>
          </a:p>
          <a:p>
            <a:pPr>
              <a:buSzTx/>
            </a:pPr>
            <a:r>
              <a:rPr lang="sk-SK" altLang="sk-SK" dirty="0">
                <a:latin typeface="Trebuchet MS" panose="020B0603020202020204" pitchFamily="34" charset="0"/>
              </a:rPr>
              <a:t>Môže sa skrátiť rozpočet</a:t>
            </a:r>
          </a:p>
          <a:p>
            <a:pPr>
              <a:buSzTx/>
            </a:pPr>
            <a:r>
              <a:rPr lang="sk-SK" altLang="sk-SK" dirty="0">
                <a:latin typeface="Trebuchet MS" panose="020B0603020202020204" pitchFamily="34" charset="0"/>
              </a:rPr>
              <a:t>Môže sa zmeniť priorita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41248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EF909B-B9B4-422E-8216-A2B59C33D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Dobré kultúrne podujatie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2FB6818-CDC7-4D2C-83AE-A5EE2B69C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9400"/>
            <a:ext cx="8596668" cy="4927599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Hodnotenie</a:t>
            </a:r>
            <a:endParaRPr lang="sk-SK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r>
              <a:rPr lang="sk-SK" dirty="0"/>
              <a:t>S</a:t>
            </a: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pätná väzba od účastníkov (ankety, dotazníky, rozhovory, záujem...)</a:t>
            </a:r>
          </a:p>
          <a:p>
            <a:pPr>
              <a:defRPr/>
            </a:pP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Hodnotenie pre zriaďovateľa (správa)</a:t>
            </a:r>
          </a:p>
          <a:p>
            <a:pPr>
              <a:defRPr/>
            </a:pP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Hodnotenie pre partnerov, sponzorov a pod.</a:t>
            </a:r>
          </a:p>
          <a:p>
            <a:pPr>
              <a:defRPr/>
            </a:pP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Sebahodnotenie (závery pre budúcnosť)</a:t>
            </a:r>
          </a:p>
          <a:p>
            <a:pPr marL="0" indent="0">
              <a:buNone/>
              <a:defRPr/>
            </a:pPr>
            <a:endParaRPr lang="sk-SK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sk-SK" altLang="sk-SK" sz="1800" dirty="0">
                <a:latin typeface="Trebuchet MS" panose="020B0603020202020204" pitchFamily="34" charset="0"/>
              </a:rPr>
              <a:t>Objektívne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Merateľným spôsobom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Na základe záverečnej správy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Manažment/organizátor alebo nezávislá komisia</a:t>
            </a:r>
          </a:p>
          <a:p>
            <a:pPr>
              <a:buFont typeface="Wingdings" panose="05000000000000000000" pitchFamily="2" charset="2"/>
              <a:buNone/>
            </a:pPr>
            <a:endParaRPr lang="sk-SK" altLang="sk-SK" sz="18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sk-SK" altLang="sk-SK" sz="1800" dirty="0">
                <a:latin typeface="Trebuchet MS" panose="020B0603020202020204" pitchFamily="34" charset="0"/>
              </a:rPr>
              <a:t>Zhodnotenie je dôležité pre určenie ďalšieho vývoja a formulovanie poučenia</a:t>
            </a:r>
          </a:p>
          <a:p>
            <a:pPr>
              <a:defRPr/>
            </a:pPr>
            <a:endParaRPr lang="sk-SK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87548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E9C5C6-FD48-4994-B450-E98B35530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Úloha č. 2</a:t>
            </a:r>
            <a:br>
              <a:rPr lang="sk-SK" dirty="0"/>
            </a:br>
            <a:r>
              <a:rPr lang="sk-SK" dirty="0"/>
              <a:t>Náčrt kultúrnej aktivity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B06EC81-85EB-41A5-92E3-D65FA9B39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Urobíme návrh na podujatie</a:t>
            </a:r>
          </a:p>
          <a:p>
            <a:pPr>
              <a:defRPr/>
            </a:pP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Názov podujatia</a:t>
            </a:r>
          </a:p>
          <a:p>
            <a:pPr>
              <a:defRPr/>
            </a:pP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Cieľ – prečo to chcem robiť – mojím cieľom je zlepšiť, skvalitniť, ponúknuť, zvýšiť, naučiť, sprostredkovať ....</a:t>
            </a:r>
          </a:p>
          <a:p>
            <a:pPr>
              <a:defRPr/>
            </a:pP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Obsah - oblasť – hudba, divadlo, vzdelávanie, estetický zážitok, komunikácia, rekreácia, zdokonalenie v nejakej oblasti umenia....</a:t>
            </a:r>
          </a:p>
          <a:p>
            <a:pPr>
              <a:defRPr/>
            </a:pP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Téma – súčasná, remeslo, osobnosť, udalosť ...</a:t>
            </a:r>
          </a:p>
          <a:p>
            <a:pPr>
              <a:defRPr/>
            </a:pP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Forma – koncert, prednáška, konferencia, predstavenie, workshop, súťaž, </a:t>
            </a:r>
          </a:p>
          <a:p>
            <a:pPr>
              <a:defRPr/>
            </a:pP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Cieľová skupina – konkrétna, kto (deti, dospelí, seniori, rodiny, odborníci,</a:t>
            </a:r>
          </a:p>
          <a:p>
            <a:pPr>
              <a:defRPr/>
            </a:pP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Rozsah – deň, zopár hodín, dni, od – do</a:t>
            </a:r>
          </a:p>
          <a:p>
            <a:pPr>
              <a:defRPr/>
            </a:pP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Termín  a miesto – v týždni, sviatok, nedeľa, interiér, exteriér   </a:t>
            </a:r>
          </a:p>
          <a:p>
            <a:pPr>
              <a:defRPr/>
            </a:pPr>
            <a:r>
              <a:rPr lang="sk-SK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Organizátor (organizácia), partneri, spoluorganizátori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31216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8898C4-E404-446E-A5F6-A0E0C20EF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Zhodnotenie podujatia po ukončení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7B77C18-DCA2-4FCA-ACE9-F67588891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2101"/>
            <a:ext cx="8596668" cy="4479262"/>
          </a:xfrm>
        </p:spPr>
        <p:txBody>
          <a:bodyPr>
            <a:normAutofit fontScale="92500" lnSpcReduction="20000"/>
          </a:bodyPr>
          <a:lstStyle/>
          <a:p>
            <a:r>
              <a:rPr lang="sk-SK" altLang="sk-SK" sz="1800" dirty="0"/>
              <a:t>Boli ciele jasné a súdržné?  Zhodovali sa s cieľmi mojich partnerov a cieľových skupín?</a:t>
            </a:r>
          </a:p>
          <a:p>
            <a:r>
              <a:rPr lang="sk-SK" altLang="sk-SK" sz="1800" dirty="0"/>
              <a:t>Čo sa zmenilo?</a:t>
            </a:r>
          </a:p>
          <a:p>
            <a:r>
              <a:rPr lang="sk-SK" altLang="sk-SK" sz="1800" dirty="0"/>
              <a:t>Ktorí iní ľudia sa zúčastnili na projekte? Čo sa naučili/získali?</a:t>
            </a:r>
          </a:p>
          <a:p>
            <a:r>
              <a:rPr lang="sk-SK" altLang="sk-SK" sz="1800" dirty="0"/>
              <a:t>Mohol som dodržať rozpočet? Bol reálny?</a:t>
            </a:r>
          </a:p>
          <a:p>
            <a:r>
              <a:rPr lang="sk-SK" altLang="sk-SK" sz="1800" dirty="0"/>
              <a:t>Ak sa zmenil, aké následky (pozitívne/negatívne) to malo?</a:t>
            </a:r>
          </a:p>
          <a:p>
            <a:r>
              <a:rPr lang="sk-SK" altLang="sk-SK" sz="1800" dirty="0"/>
              <a:t>Bola odozva/participácia taká, ako som si predstavoval?</a:t>
            </a:r>
          </a:p>
          <a:p>
            <a:r>
              <a:rPr lang="sk-SK" altLang="sk-SK" sz="1800" dirty="0"/>
              <a:t>Kto ma podporoval Kde som našiel spojencov?</a:t>
            </a:r>
          </a:p>
          <a:p>
            <a:pPr marL="0" indent="0">
              <a:buNone/>
            </a:pPr>
            <a:r>
              <a:rPr lang="sk-SK" altLang="sk-SK" sz="1800" dirty="0">
                <a:latin typeface="Trebuchet MS" panose="020B0603020202020204" pitchFamily="34" charset="0"/>
              </a:rPr>
              <a:t>Financie</a:t>
            </a:r>
          </a:p>
          <a:p>
            <a:r>
              <a:rPr lang="sk-SK" altLang="sk-SK" sz="1800" dirty="0"/>
              <a:t>Bol to problém? Kto pomohol financovať aktivitu?</a:t>
            </a:r>
          </a:p>
          <a:p>
            <a:r>
              <a:rPr lang="sk-SK" altLang="sk-SK" sz="1800" dirty="0"/>
              <a:t>Boli financie využité najlepším možným spôsobom?</a:t>
            </a:r>
          </a:p>
          <a:p>
            <a:r>
              <a:rPr lang="sk-SK" altLang="sk-SK" sz="1800" dirty="0"/>
              <a:t>Koľko stál projekt?</a:t>
            </a:r>
          </a:p>
          <a:p>
            <a:r>
              <a:rPr lang="sk-SK" altLang="sk-SK" sz="1800" dirty="0"/>
              <a:t>Využil som všetky možné kontakty a podporu, ktorú som predvídal?</a:t>
            </a:r>
          </a:p>
          <a:p>
            <a:endParaRPr lang="sk-SK" altLang="sk-SK" sz="1800" b="1" i="1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48473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CA547-038C-4606-ADF5-8FE42C2C8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47700"/>
            <a:ext cx="8596668" cy="1320800"/>
          </a:xfrm>
        </p:spPr>
        <p:txBody>
          <a:bodyPr/>
          <a:lstStyle/>
          <a:p>
            <a:r>
              <a:rPr lang="sk-SK" dirty="0"/>
              <a:t>Rozpočet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909C02-41EF-4D7C-921B-3B5775E9E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8600"/>
            <a:ext cx="8596668" cy="481329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sk-SK" altLang="sk-SK" sz="2200" dirty="0"/>
              <a:t>ubytovanie účastníkov – stanovuje sa ako cena na jedného účastníka vynásobená počtom dní a účastníkov;</a:t>
            </a:r>
          </a:p>
          <a:p>
            <a:pPr>
              <a:lnSpc>
                <a:spcPct val="80000"/>
              </a:lnSpc>
            </a:pPr>
            <a:r>
              <a:rPr lang="sk-SK" altLang="sk-SK" sz="2200" dirty="0"/>
              <a:t>strava pre jedného účastníka – výška diéty (podľa strávených hodín na mieste realizácie) vynásobená počtom účastníkov;</a:t>
            </a:r>
          </a:p>
          <a:p>
            <a:pPr>
              <a:lnSpc>
                <a:spcPct val="80000"/>
              </a:lnSpc>
            </a:pPr>
            <a:r>
              <a:rPr lang="sk-SK" altLang="sk-SK" sz="2200" dirty="0"/>
              <a:t>cestovné – kalkulované buď na km, alebo aj paušálne na účastníka;</a:t>
            </a:r>
          </a:p>
          <a:p>
            <a:pPr>
              <a:lnSpc>
                <a:spcPct val="80000"/>
              </a:lnSpc>
            </a:pPr>
            <a:r>
              <a:rPr lang="sk-SK" altLang="sk-SK" sz="2200" dirty="0"/>
              <a:t>honoráre lektorom – počet hodín (podľa programu) vynásobený presne stanovenou hodinovou sadzbou;</a:t>
            </a:r>
          </a:p>
          <a:p>
            <a:pPr>
              <a:lnSpc>
                <a:spcPct val="80000"/>
              </a:lnSpc>
            </a:pPr>
            <a:r>
              <a:rPr lang="sk-SK" altLang="sk-SK" sz="2200" dirty="0"/>
              <a:t>odmena za organizáciu a koordináciu – ako predošlá položka; často predstavuje vlastný vklad, je užitočné zistiť si hodinovú mzdu zamestnanca;</a:t>
            </a:r>
          </a:p>
          <a:p>
            <a:pPr>
              <a:lnSpc>
                <a:spcPct val="80000"/>
              </a:lnSpc>
            </a:pPr>
            <a:r>
              <a:rPr lang="sk-SK" altLang="sk-SK" sz="2200" dirty="0"/>
              <a:t>prenájom priestorov – denná alebo hodinová sadzba – ak sú naše vlastné, je výhodné ich zahrnúť do vlastného vkladu;</a:t>
            </a:r>
          </a:p>
          <a:p>
            <a:pPr>
              <a:lnSpc>
                <a:spcPct val="80000"/>
              </a:lnSpc>
            </a:pPr>
            <a:r>
              <a:rPr lang="sk-SK" altLang="sk-SK" sz="2200" dirty="0"/>
              <a:t>Poskytnutie/prenájom techniky – typická súčasť vlastného vkladu, najčastejšie stanovená paušálnou čiastkou na deň;</a:t>
            </a:r>
          </a:p>
          <a:p>
            <a:pPr>
              <a:lnSpc>
                <a:spcPct val="80000"/>
              </a:lnSpc>
            </a:pPr>
            <a:r>
              <a:rPr lang="sk-SK" altLang="sk-SK" sz="2200" dirty="0"/>
              <a:t>kancelárske náklady – niekde je potrebné presne rozkalkulovať podľa jednotlivých položiek, ako papier, drobné kancelárske potreby a pod. Často sa tu zahŕňa aj toner do tlačiarne, či náklady na kopírovanie (aspoň odhadnúť počet strán);</a:t>
            </a:r>
          </a:p>
          <a:p>
            <a:pPr>
              <a:lnSpc>
                <a:spcPct val="80000"/>
              </a:lnSpc>
            </a:pPr>
            <a:r>
              <a:rPr lang="sk-SK" altLang="sk-SK" sz="2200" dirty="0"/>
              <a:t>telekomunikačné náklady – obyčajne sú tiež čiastočne pokryté z vlastných zdrojov a čiastočne z grantu – je výhodné ich rozdeliť počas jednotlivých fáz projektu;</a:t>
            </a:r>
          </a:p>
          <a:p>
            <a:pPr>
              <a:lnSpc>
                <a:spcPct val="80000"/>
              </a:lnSpc>
            </a:pPr>
            <a:r>
              <a:rPr lang="sk-SK" altLang="sk-SK" sz="2200" dirty="0"/>
              <a:t>poštovné – počet ks násobený cenou;</a:t>
            </a:r>
          </a:p>
          <a:p>
            <a:pPr>
              <a:lnSpc>
                <a:spcPct val="80000"/>
              </a:lnSpc>
            </a:pPr>
            <a:r>
              <a:rPr lang="sk-SK" altLang="sk-SK" sz="2200" dirty="0"/>
              <a:t>náklady na tlač – potrebné zistiť cenu na 1 ks a vynásobiť počtom kusov.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37054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B94C33-464F-470B-B032-0F6AACABD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Úloha č. 3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FDD24FC-02CD-4A5A-A41A-DF045E7EE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0200"/>
            <a:ext cx="8596668" cy="4749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Navrhneme Rozpočet kultúrnej aktivity</a:t>
            </a:r>
          </a:p>
          <a:p>
            <a:pPr marL="0" indent="0">
              <a:buNone/>
            </a:pPr>
            <a:r>
              <a:rPr lang="sk-SK" dirty="0"/>
              <a:t>Výdavky:</a:t>
            </a:r>
          </a:p>
          <a:p>
            <a:r>
              <a:rPr lang="sk-SK" dirty="0"/>
              <a:t>Autorské honoráre, personálne náklady</a:t>
            </a:r>
          </a:p>
          <a:p>
            <a:r>
              <a:rPr lang="sk-SK" dirty="0"/>
              <a:t>Nájom, prenájom</a:t>
            </a:r>
          </a:p>
          <a:p>
            <a:r>
              <a:rPr lang="sk-SK" dirty="0"/>
              <a:t>Polygrafické náklady</a:t>
            </a:r>
          </a:p>
          <a:p>
            <a:r>
              <a:rPr lang="sk-SK" dirty="0"/>
              <a:t>Strava, občerstvenie</a:t>
            </a:r>
          </a:p>
          <a:p>
            <a:r>
              <a:rPr lang="sk-SK" dirty="0"/>
              <a:t>Cestovné, dopravné</a:t>
            </a:r>
          </a:p>
          <a:p>
            <a:r>
              <a:rPr lang="sk-SK" dirty="0"/>
              <a:t>Ďalšie položky</a:t>
            </a:r>
          </a:p>
          <a:p>
            <a:pPr marL="0" indent="0">
              <a:buNone/>
            </a:pPr>
            <a:r>
              <a:rPr lang="sk-SK" dirty="0"/>
              <a:t>Výnosy:</a:t>
            </a:r>
          </a:p>
          <a:p>
            <a:r>
              <a:rPr lang="sk-SK" dirty="0"/>
              <a:t>Vstupenky</a:t>
            </a:r>
          </a:p>
          <a:p>
            <a:r>
              <a:rPr lang="sk-SK" dirty="0"/>
              <a:t>Predaj </a:t>
            </a:r>
          </a:p>
          <a:p>
            <a:pPr>
              <a:buFontTx/>
              <a:buChar char="-"/>
            </a:pPr>
            <a:endParaRPr lang="sk-SK" dirty="0"/>
          </a:p>
          <a:p>
            <a:pPr>
              <a:buFontTx/>
              <a:buChar char="-"/>
            </a:pPr>
            <a:endParaRPr lang="sk-SK" dirty="0"/>
          </a:p>
          <a:p>
            <a:pPr>
              <a:buFontTx/>
              <a:buChar char="-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31084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E512AA-67F8-41BB-9BB9-F4CD3A04E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dirty="0"/>
              <a:t>Špecifiká kultúrnych aktivít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E93CFF-40DE-4CFC-8986-666637FF6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dirty="0"/>
              <a:t>Vo voľnom čase</a:t>
            </a:r>
          </a:p>
          <a:p>
            <a:r>
              <a:rPr lang="sk-SK" altLang="sk-SK" dirty="0"/>
              <a:t>Dobrovoľne</a:t>
            </a:r>
          </a:p>
          <a:p>
            <a:r>
              <a:rPr lang="sk-SK" altLang="sk-SK" dirty="0"/>
              <a:t>Na základe záujmu</a:t>
            </a:r>
          </a:p>
          <a:p>
            <a:r>
              <a:rPr lang="sk-SK" altLang="sk-SK" dirty="0"/>
              <a:t>Aktívne</a:t>
            </a:r>
          </a:p>
          <a:p>
            <a:r>
              <a:rPr lang="sk-SK" altLang="sk-SK" dirty="0"/>
              <a:t>Bohatosť obsahu a foriem</a:t>
            </a:r>
          </a:p>
          <a:p>
            <a:r>
              <a:rPr lang="sk-SK" altLang="sk-SK" dirty="0"/>
              <a:t>Špecifickosť pôsobenia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38283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9AF377-266B-4776-886E-BBDC97E5E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Podujatie bude úspešné ak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175A2EB-890C-4E2E-A3D0-A54207B3B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sz="1800" dirty="0"/>
              <a:t>Skončí včas</a:t>
            </a:r>
          </a:p>
          <a:p>
            <a:r>
              <a:rPr lang="sk-SK" altLang="sk-SK" sz="1800" dirty="0"/>
              <a:t>V rámci definovaného rozpočtu</a:t>
            </a:r>
          </a:p>
          <a:p>
            <a:r>
              <a:rPr lang="sk-SK" altLang="sk-SK" sz="1800" dirty="0"/>
              <a:t>Na patričnej kvalitatívnej úrovni</a:t>
            </a:r>
          </a:p>
          <a:p>
            <a:r>
              <a:rPr lang="sk-SK" altLang="sk-SK" sz="1800" dirty="0"/>
              <a:t>Výsledok, výstup je akceptovaný </a:t>
            </a:r>
            <a:r>
              <a:rPr lang="sk-SK" altLang="sk-SK" dirty="0"/>
              <a:t>účastníkom/divákom/klientom</a:t>
            </a:r>
            <a:endParaRPr lang="sk-SK" altLang="sk-SK" sz="1800" dirty="0"/>
          </a:p>
          <a:p>
            <a:r>
              <a:rPr lang="sk-SK" altLang="sk-SK" sz="1800" dirty="0"/>
              <a:t>Podujatie skončilo s minimálnymi zmenami v porovnaní s pôvodným zadaním</a:t>
            </a:r>
          </a:p>
          <a:p>
            <a:r>
              <a:rPr lang="sk-SK" altLang="sk-SK" dirty="0"/>
              <a:t>N</a:t>
            </a:r>
            <a:r>
              <a:rPr lang="sk-SK" altLang="sk-SK" sz="1800" dirty="0"/>
              <a:t>eohrozilo, nenarušilo plynulosť hlavnej činnosti organizácie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78471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CA3CE3-7047-4DC1-8559-B1D03779B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Možné príčiny neúspechu podujatia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C894D88-08BD-482F-B70B-328E849D1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k-SK" altLang="sk-SK" sz="1800" dirty="0"/>
              <a:t>Problém pri štarte nie je dobre definovaný, </a:t>
            </a:r>
            <a:r>
              <a:rPr lang="sk-SK" altLang="sk-SK" dirty="0"/>
              <a:t>v</a:t>
            </a:r>
            <a:r>
              <a:rPr lang="sk-SK" altLang="sk-SK" sz="1800" dirty="0"/>
              <a:t> priebehu riešenia sa stále mení</a:t>
            </a:r>
          </a:p>
          <a:p>
            <a:pPr>
              <a:lnSpc>
                <a:spcPct val="80000"/>
              </a:lnSpc>
            </a:pPr>
            <a:r>
              <a:rPr lang="sk-SK" altLang="sk-SK" sz="1800" dirty="0"/>
              <a:t>Nikto okrem </a:t>
            </a:r>
            <a:r>
              <a:rPr lang="sk-SK" altLang="sk-SK" dirty="0"/>
              <a:t>organizátorov</a:t>
            </a:r>
            <a:r>
              <a:rPr lang="sk-SK" altLang="sk-SK" sz="1800" dirty="0"/>
              <a:t> nemá záujem o jeho realizáciu, výsledky </a:t>
            </a:r>
          </a:p>
          <a:p>
            <a:pPr>
              <a:lnSpc>
                <a:spcPct val="80000"/>
              </a:lnSpc>
            </a:pPr>
            <a:r>
              <a:rPr lang="sk-SK" altLang="sk-SK" sz="1800" dirty="0"/>
              <a:t>Nie je vytvorená vhodná štruktúra riadenia (zodpovednosť)</a:t>
            </a:r>
          </a:p>
          <a:p>
            <a:pPr>
              <a:lnSpc>
                <a:spcPct val="80000"/>
              </a:lnSpc>
            </a:pPr>
            <a:r>
              <a:rPr lang="sk-SK" altLang="sk-SK" sz="1800" dirty="0"/>
              <a:t>Nie je dostatočne detailne rozpracovaný realizačný plán </a:t>
            </a:r>
          </a:p>
          <a:p>
            <a:pPr>
              <a:lnSpc>
                <a:spcPct val="80000"/>
              </a:lnSpc>
            </a:pPr>
            <a:r>
              <a:rPr lang="sk-SK" altLang="sk-SK" sz="1800" dirty="0"/>
              <a:t>Podujatie sa odchýlilo od pôvodného plánu, chýba monitorovanie odchýlok</a:t>
            </a:r>
          </a:p>
          <a:p>
            <a:pPr>
              <a:lnSpc>
                <a:spcPct val="80000"/>
              </a:lnSpc>
            </a:pPr>
            <a:r>
              <a:rPr lang="sk-SK" altLang="sk-SK" sz="1800" dirty="0"/>
              <a:t>Komunikácia medzi členmi realizačného tímu je nedostatočná/neefektívna</a:t>
            </a:r>
          </a:p>
          <a:p>
            <a:pPr>
              <a:lnSpc>
                <a:spcPct val="80000"/>
              </a:lnSpc>
            </a:pPr>
            <a:r>
              <a:rPr lang="sk-SK" altLang="sk-SK" sz="1800" dirty="0"/>
              <a:t>Manažment je slabý, zlý, prevláda improvizácia – niekto zasahuje a pod.</a:t>
            </a:r>
          </a:p>
          <a:p>
            <a:pPr>
              <a:lnSpc>
                <a:spcPct val="80000"/>
              </a:lnSpc>
            </a:pPr>
            <a:r>
              <a:rPr lang="sk-SK" altLang="sk-SK" sz="1800" dirty="0"/>
              <a:t>V príprave bola podcenená alebo chýba analytická fáza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4340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AC57A5-AADF-4B95-B67C-4D82CD87A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Prestávka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4F1CCAF-73C4-40DE-A347-4BEFE6E01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28995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45AA57-605B-4F05-A665-DC15034E6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Dokumentácia o kultúrnej aktivite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D232D8F-A6F6-4300-A672-F5FF6544E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k-SK" altLang="sk-SK" dirty="0"/>
              <a:t>Obsahuje:</a:t>
            </a:r>
          </a:p>
          <a:p>
            <a:r>
              <a:rPr lang="sk-SK" altLang="sk-SK" dirty="0"/>
              <a:t>N</a:t>
            </a:r>
            <a:r>
              <a:rPr lang="sk-SK" altLang="sk-SK" sz="1800" dirty="0"/>
              <a:t>ázov podujatia </a:t>
            </a:r>
            <a:endParaRPr lang="sk-SK" altLang="sk-SK" dirty="0"/>
          </a:p>
          <a:p>
            <a:r>
              <a:rPr lang="sk-SK" altLang="sk-SK" sz="1800" dirty="0"/>
              <a:t>Manažéra </a:t>
            </a:r>
          </a:p>
          <a:p>
            <a:r>
              <a:rPr lang="sk-SK" altLang="sk-SK" sz="1800" dirty="0"/>
              <a:t>Základný cieľ  </a:t>
            </a:r>
          </a:p>
          <a:p>
            <a:r>
              <a:rPr lang="sk-SK" altLang="sk-SK" sz="1800" dirty="0"/>
              <a:t>Aktivity s termínmi a zodpovednosťou</a:t>
            </a:r>
          </a:p>
          <a:p>
            <a:r>
              <a:rPr lang="sk-SK" altLang="sk-SK" sz="1800" dirty="0"/>
              <a:t>Rozpočet</a:t>
            </a:r>
          </a:p>
          <a:p>
            <a:r>
              <a:rPr lang="sk-SK" altLang="sk-SK" sz="1800" dirty="0"/>
              <a:t>Štruktúru manažmentu – kto je kto – partneri, právomoci</a:t>
            </a:r>
          </a:p>
          <a:p>
            <a:r>
              <a:rPr lang="sk-SK" altLang="sk-SK" dirty="0"/>
              <a:t>Účtovné d</a:t>
            </a:r>
            <a:r>
              <a:rPr lang="sk-SK" altLang="sk-SK" sz="1800" dirty="0"/>
              <a:t>oklady – objednávky, faktúry, prezenčné listiny, zmluvy, dohody...</a:t>
            </a:r>
          </a:p>
          <a:p>
            <a:r>
              <a:rPr lang="sk-SK" altLang="sk-SK" dirty="0"/>
              <a:t>Hodnotenie</a:t>
            </a:r>
            <a:endParaRPr lang="sk-SK" altLang="sk-SK" sz="18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823753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9EC61C-CC45-4B8E-835C-F23F49033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dirty="0">
                <a:latin typeface="Trebuchet MS" panose="020B0603020202020204" pitchFamily="34" charset="0"/>
              </a:rPr>
              <a:t>Kultúrno-osvetová činnosť</a:t>
            </a:r>
            <a:endParaRPr lang="sk-SK" dirty="0">
              <a:latin typeface="Trebuchet MS" panose="020B0603020202020204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7532C78-2E86-4B6D-AC7A-A4EC5E8F9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317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altLang="sk-SK" b="1" dirty="0">
                <a:latin typeface="Trebuchet MS" panose="020B0603020202020204" pitchFamily="34" charset="0"/>
              </a:rPr>
              <a:t>Záujmové vzdelávanie</a:t>
            </a:r>
          </a:p>
          <a:p>
            <a:r>
              <a:rPr lang="sk-SK" altLang="sk-SK" dirty="0">
                <a:latin typeface="Trebuchet MS" panose="020B0603020202020204" pitchFamily="34" charset="0"/>
              </a:rPr>
              <a:t>záujmová </a:t>
            </a:r>
            <a:r>
              <a:rPr lang="sk-SK" altLang="sk-SK" dirty="0" err="1">
                <a:latin typeface="Trebuchet MS" panose="020B0603020202020204" pitchFamily="34" charset="0"/>
              </a:rPr>
              <a:t>mmimoumelecká</a:t>
            </a:r>
            <a:r>
              <a:rPr lang="sk-SK" altLang="sk-SK" dirty="0">
                <a:latin typeface="Trebuchet MS" panose="020B0603020202020204" pitchFamily="34" charset="0"/>
              </a:rPr>
              <a:t> činnosť</a:t>
            </a:r>
          </a:p>
          <a:p>
            <a:r>
              <a:rPr lang="sk-SK" altLang="sk-SK" dirty="0">
                <a:latin typeface="Trebuchet MS" panose="020B0603020202020204" pitchFamily="34" charset="0"/>
              </a:rPr>
              <a:t>ZUČ</a:t>
            </a:r>
          </a:p>
          <a:p>
            <a:r>
              <a:rPr lang="sk-SK" altLang="sk-SK" dirty="0" err="1">
                <a:latin typeface="Trebuchet MS" panose="020B0603020202020204" pitchFamily="34" charset="0"/>
              </a:rPr>
              <a:t>aktivitzačná</a:t>
            </a:r>
            <a:r>
              <a:rPr lang="sk-SK" altLang="sk-SK" dirty="0">
                <a:latin typeface="Trebuchet MS" panose="020B0603020202020204" pitchFamily="34" charset="0"/>
              </a:rPr>
              <a:t>, výchovno-vzdelávacia a akčná osveta (dobrovoľníctvo, </a:t>
            </a:r>
            <a:r>
              <a:rPr lang="sk-SK" altLang="sk-SK" dirty="0" err="1">
                <a:latin typeface="Trebuchet MS" panose="020B0603020202020204" pitchFamily="34" charset="0"/>
              </a:rPr>
              <a:t>enviromentálne</a:t>
            </a:r>
            <a:r>
              <a:rPr lang="sk-SK" altLang="sk-SK" dirty="0">
                <a:latin typeface="Trebuchet MS" panose="020B0603020202020204" pitchFamily="34" charset="0"/>
              </a:rPr>
              <a:t> aktivity, občianske, mierové a pod.)</a:t>
            </a:r>
          </a:p>
          <a:p>
            <a:r>
              <a:rPr lang="sk-SK" altLang="sk-SK" dirty="0">
                <a:latin typeface="Trebuchet MS" panose="020B0603020202020204" pitchFamily="34" charset="0"/>
              </a:rPr>
              <a:t>kultúrno-umelecké vyžitie </a:t>
            </a:r>
          </a:p>
          <a:p>
            <a:r>
              <a:rPr lang="sk-SK" altLang="sk-SK" dirty="0">
                <a:latin typeface="Trebuchet MS" panose="020B0603020202020204" pitchFamily="34" charset="0"/>
              </a:rPr>
              <a:t>kultúrno-spomienkové aktivity</a:t>
            </a:r>
          </a:p>
          <a:p>
            <a:r>
              <a:rPr lang="sk-SK" altLang="sk-SK" dirty="0">
                <a:latin typeface="Trebuchet MS" panose="020B0603020202020204" pitchFamily="34" charset="0"/>
              </a:rPr>
              <a:t>kultúrno-zábavná činnosť</a:t>
            </a:r>
          </a:p>
          <a:p>
            <a:r>
              <a:rPr lang="sk-SK" altLang="sk-SK" dirty="0">
                <a:latin typeface="Trebuchet MS" panose="020B0603020202020204" pitchFamily="34" charset="0"/>
              </a:rPr>
              <a:t>kultúrno rekreačná činnosť (športová)</a:t>
            </a:r>
          </a:p>
          <a:p>
            <a:r>
              <a:rPr lang="sk-SK" altLang="sk-SK" dirty="0">
                <a:latin typeface="Trebuchet MS" panose="020B0603020202020204" pitchFamily="34" charset="0"/>
              </a:rPr>
              <a:t>kultúrno-sociálna a charitatívna činnosť</a:t>
            </a:r>
          </a:p>
          <a:p>
            <a:r>
              <a:rPr lang="sk-SK" altLang="sk-SK" dirty="0">
                <a:latin typeface="Trebuchet MS" panose="020B0603020202020204" pitchFamily="34" charset="0"/>
              </a:rPr>
              <a:t>ekumenické kultúrne podujatia</a:t>
            </a:r>
            <a:endParaRPr lang="sk-SK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5492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3693DB-4AA0-471C-B240-6098DA0B6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dirty="0"/>
              <a:t>Cieľové skupiny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642A82E-B837-4A36-87A4-2C2E98CB3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36800"/>
            <a:ext cx="8596668" cy="4686299"/>
          </a:xfrm>
        </p:spPr>
        <p:txBody>
          <a:bodyPr>
            <a:noAutofit/>
          </a:bodyPr>
          <a:lstStyle/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k-SK" altLang="sk-SK" dirty="0">
                <a:latin typeface="Trebuchet MS" panose="020B0603020202020204" pitchFamily="34" charset="0"/>
              </a:rPr>
              <a:t>Cieľové skupiny delíme podľa:</a:t>
            </a:r>
          </a:p>
          <a:p>
            <a:pPr>
              <a:lnSpc>
                <a:spcPct val="80000"/>
              </a:lnSpc>
            </a:pPr>
            <a:r>
              <a:rPr lang="sk-SK" altLang="sk-SK" dirty="0">
                <a:latin typeface="Trebuchet MS" panose="020B0603020202020204" pitchFamily="34" charset="0"/>
              </a:rPr>
              <a:t>základných fyzických charakteristík</a:t>
            </a:r>
          </a:p>
          <a:p>
            <a:pPr>
              <a:lnSpc>
                <a:spcPct val="80000"/>
              </a:lnSpc>
            </a:pPr>
            <a:r>
              <a:rPr lang="sk-SK" altLang="sk-SK" dirty="0">
                <a:latin typeface="Trebuchet MS" panose="020B0603020202020204" pitchFamily="34" charset="0"/>
              </a:rPr>
              <a:t>psychologicko−osobnostných charakteristík</a:t>
            </a:r>
          </a:p>
          <a:p>
            <a:pPr>
              <a:lnSpc>
                <a:spcPct val="80000"/>
              </a:lnSpc>
            </a:pPr>
            <a:r>
              <a:rPr lang="sk-SK" altLang="sk-SK" dirty="0">
                <a:latin typeface="Trebuchet MS" panose="020B0603020202020204" pitchFamily="34" charset="0"/>
              </a:rPr>
              <a:t>sociálne a sociokultúrnych charakteristík</a:t>
            </a:r>
          </a:p>
          <a:p>
            <a:pPr>
              <a:lnSpc>
                <a:spcPct val="80000"/>
              </a:lnSpc>
            </a:pPr>
            <a:r>
              <a:rPr lang="sk-SK" altLang="sk-SK" dirty="0">
                <a:latin typeface="Trebuchet MS" panose="020B0603020202020204" pitchFamily="34" charset="0"/>
              </a:rPr>
              <a:t>ekonomicko−materiálnych charakteristík</a:t>
            </a:r>
          </a:p>
          <a:p>
            <a:pPr marL="0" indent="0">
              <a:lnSpc>
                <a:spcPct val="80000"/>
              </a:lnSpc>
              <a:buNone/>
            </a:pPr>
            <a:endParaRPr lang="sk-SK" altLang="sk-SK" dirty="0">
              <a:latin typeface="Trebuchet MS" panose="020B0603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sk-SK" altLang="sk-SK" dirty="0">
                <a:latin typeface="Trebuchet MS" panose="020B0603020202020204" pitchFamily="34" charset="0"/>
              </a:rPr>
              <a:t>CS môže byť homogénna, heterogénna (diferencovaný, individuálny prístup)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sk-SK" altLang="sk-SK" dirty="0">
                <a:latin typeface="Trebuchet MS" panose="020B0603020202020204" pitchFamily="34" charset="0"/>
              </a:rPr>
              <a:t>individuálny účastník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sk-SK" altLang="sk-SK" dirty="0">
                <a:latin typeface="Trebuchet MS" panose="020B0603020202020204" pitchFamily="34" charset="0"/>
              </a:rPr>
              <a:t>skupina (klub, krúžok)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sk-SK" altLang="sk-SK" dirty="0">
                <a:latin typeface="Trebuchet MS" panose="020B0603020202020204" pitchFamily="34" charset="0"/>
              </a:rPr>
              <a:t>publikum</a:t>
            </a:r>
          </a:p>
          <a:p>
            <a:endParaRPr lang="sk-SK" alt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957802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922719-969E-4900-B48E-351086E29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600" dirty="0">
                <a:latin typeface="Trebuchet MS" panose="020B0603020202020204" pitchFamily="34" charset="0"/>
              </a:rPr>
              <a:t>Účastníci/návštevníci</a:t>
            </a:r>
            <a:endParaRPr lang="sk-SK" dirty="0">
              <a:latin typeface="Trebuchet MS" panose="020B0603020202020204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5F842C9-50B2-4D3A-99AD-3A4F70EF3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sk-SK" altLang="sk-SK" sz="1800" b="1" dirty="0">
                <a:latin typeface="Trebuchet MS" panose="020B0603020202020204" pitchFamily="34" charset="0"/>
              </a:rPr>
              <a:t>Fyzická dostupnosť</a:t>
            </a:r>
          </a:p>
          <a:p>
            <a:pPr>
              <a:lnSpc>
                <a:spcPct val="90000"/>
              </a:lnSpc>
            </a:pPr>
            <a:r>
              <a:rPr lang="sk-SK" altLang="sk-SK" dirty="0">
                <a:latin typeface="Trebuchet MS" panose="020B0603020202020204" pitchFamily="34" charset="0"/>
              </a:rPr>
              <a:t>M</a:t>
            </a:r>
            <a:r>
              <a:rPr lang="sk-SK" altLang="sk-SK" sz="1800" dirty="0">
                <a:latin typeface="Trebuchet MS" panose="020B0603020202020204" pitchFamily="34" charset="0"/>
              </a:rPr>
              <a:t>iesto aktivít vyhovuje návštevníkom v danej komunite, je dostupné z hľadiska dopravy,</a:t>
            </a:r>
          </a:p>
          <a:p>
            <a:pPr>
              <a:lnSpc>
                <a:spcPct val="90000"/>
              </a:lnSpc>
            </a:pPr>
            <a:r>
              <a:rPr lang="sk-SK" altLang="sk-SK" dirty="0">
                <a:latin typeface="Trebuchet MS" panose="020B0603020202020204" pitchFamily="34" charset="0"/>
              </a:rPr>
              <a:t>M</a:t>
            </a:r>
            <a:r>
              <a:rPr lang="sk-SK" altLang="sk-SK" sz="1800" dirty="0">
                <a:latin typeface="Trebuchet MS" panose="020B0603020202020204" pitchFamily="34" charset="0"/>
              </a:rPr>
              <a:t>ožnosť účasti na aktivitách so sprievodom,</a:t>
            </a:r>
          </a:p>
          <a:p>
            <a:pPr>
              <a:lnSpc>
                <a:spcPct val="90000"/>
              </a:lnSpc>
            </a:pPr>
            <a:r>
              <a:rPr lang="sk-SK" altLang="sk-SK" dirty="0">
                <a:latin typeface="Trebuchet MS" panose="020B0603020202020204" pitchFamily="34" charset="0"/>
              </a:rPr>
              <a:t>V</a:t>
            </a:r>
            <a:r>
              <a:rPr lang="sk-SK" altLang="sk-SK" sz="1800" dirty="0">
                <a:latin typeface="Trebuchet MS" panose="020B0603020202020204" pitchFamily="34" charset="0"/>
              </a:rPr>
              <a:t>yhovujúci čas konania aktivity,</a:t>
            </a:r>
          </a:p>
          <a:p>
            <a:pPr>
              <a:lnSpc>
                <a:spcPct val="90000"/>
              </a:lnSpc>
            </a:pPr>
            <a:r>
              <a:rPr lang="sk-SK" altLang="sk-SK" dirty="0">
                <a:latin typeface="Trebuchet MS" panose="020B0603020202020204" pitchFamily="34" charset="0"/>
              </a:rPr>
              <a:t>Ú</a:t>
            </a:r>
            <a:r>
              <a:rPr lang="sk-SK" altLang="sk-SK" sz="1800" dirty="0">
                <a:latin typeface="Trebuchet MS" panose="020B0603020202020204" pitchFamily="34" charset="0"/>
              </a:rPr>
              <a:t>časť dostupná pre všetkých bez bariér a obmedzení</a:t>
            </a:r>
            <a:endParaRPr lang="sk-SK" altLang="sk-SK" sz="1800" b="1" dirty="0">
              <a:latin typeface="Trebuchet MS" panose="020B0603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sk-SK" altLang="sk-SK" sz="1800" b="1" dirty="0">
                <a:latin typeface="Trebuchet MS" panose="020B0603020202020204" pitchFamily="34" charset="0"/>
              </a:rPr>
              <a:t>Finančná dostupnosť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Udalosti a miestne aktivity sú finančne dostupné, bez skrytých nákladov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k-SK" altLang="sk-SK" dirty="0">
                <a:latin typeface="Trebuchet MS" panose="020B0603020202020204" pitchFamily="34" charset="0"/>
              </a:rPr>
              <a:t>Časová dostupnosť</a:t>
            </a:r>
            <a:endParaRPr lang="sk-SK" altLang="sk-SK" sz="1800" dirty="0">
              <a:latin typeface="Trebuchet MS" panose="020B0603020202020204" pitchFamily="34" charset="0"/>
            </a:endParaRPr>
          </a:p>
          <a:p>
            <a:r>
              <a:rPr lang="sk-SK" dirty="0"/>
              <a:t>Termín vyhovuje účastníkom</a:t>
            </a:r>
          </a:p>
        </p:txBody>
      </p:sp>
    </p:spTree>
    <p:extLst>
      <p:ext uri="{BB962C8B-B14F-4D97-AF65-F5344CB8AC3E}">
        <p14:creationId xmlns:p14="http://schemas.microsoft.com/office/powerpoint/2010/main" val="4253621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C160D3-71DD-4AA3-B143-E69657766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dirty="0">
                <a:latin typeface="Trebuchet MS" panose="020B0603020202020204" pitchFamily="34" charset="0"/>
              </a:rPr>
              <a:t>Kultúrni a</a:t>
            </a:r>
            <a:r>
              <a:rPr lang="sk-SK" altLang="sk-SK" sz="3600" dirty="0">
                <a:latin typeface="Trebuchet MS" panose="020B0603020202020204" pitchFamily="34" charset="0"/>
              </a:rPr>
              <a:t>mbasádori</a:t>
            </a:r>
            <a:endParaRPr lang="sk-SK" dirty="0">
              <a:latin typeface="Trebuchet MS" panose="020B0603020202020204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CD7D010-8F7D-4849-9377-914AD9FFD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8300"/>
            <a:ext cx="8596668" cy="46100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SzPct val="120000"/>
            </a:pPr>
            <a:r>
              <a:rPr lang="sk-SK" altLang="sk-SK" dirty="0">
                <a:latin typeface="Trebuchet MS" panose="020B0603020202020204" pitchFamily="34" charset="0"/>
              </a:rPr>
              <a:t>Sú členovia cieľovej skupiny, ktorí spájajú kultúrnu organizáciu s účastníkmi aktivít. Súčasne sú predstaviteľmi kultúrnej organizácie a mali by sa stotožňovať s hodnotami a misiou, ktoré prezentujú. </a:t>
            </a:r>
          </a:p>
          <a:p>
            <a:pPr>
              <a:lnSpc>
                <a:spcPct val="90000"/>
              </a:lnSpc>
              <a:buSzPct val="120000"/>
            </a:pPr>
            <a:r>
              <a:rPr lang="sk-SK" altLang="sk-SK" dirty="0">
                <a:latin typeface="Trebuchet MS" panose="020B0603020202020204" pitchFamily="34" charset="0"/>
              </a:rPr>
              <a:t>Úlohou je šíriť informácie o konkrétnych podujatiach vo svojej komunite</a:t>
            </a:r>
          </a:p>
          <a:p>
            <a:pPr>
              <a:lnSpc>
                <a:spcPct val="90000"/>
              </a:lnSpc>
              <a:buSzPct val="120000"/>
            </a:pPr>
            <a:r>
              <a:rPr lang="sk-SK" altLang="sk-SK" dirty="0">
                <a:latin typeface="Trebuchet MS" panose="020B0603020202020204" pitchFamily="34" charset="0"/>
              </a:rPr>
              <a:t>Musia byť dobre informovaní a zaškolení</a:t>
            </a:r>
          </a:p>
          <a:p>
            <a:pPr marL="0" indent="0">
              <a:buNone/>
            </a:pPr>
            <a:endParaRPr lang="sk-SK" altLang="sk-SK" sz="18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sk-SK" altLang="sk-SK" sz="1800" dirty="0">
                <a:latin typeface="Trebuchet MS" panose="020B0603020202020204" pitchFamily="34" charset="0"/>
              </a:rPr>
              <a:t>Prínos</a:t>
            </a:r>
          </a:p>
          <a:p>
            <a:r>
              <a:rPr lang="sk-SK" altLang="sk-SK" dirty="0">
                <a:latin typeface="Trebuchet MS" panose="020B0603020202020204" pitchFamily="34" charset="0"/>
              </a:rPr>
              <a:t>P</a:t>
            </a:r>
            <a:r>
              <a:rPr lang="sk-SK" altLang="sk-SK" sz="1800" dirty="0">
                <a:latin typeface="Trebuchet MS" panose="020B0603020202020204" pitchFamily="34" charset="0"/>
              </a:rPr>
              <a:t>oradenstvo a uistenie od ľudí, ktorým dôverujú</a:t>
            </a:r>
          </a:p>
          <a:p>
            <a:r>
              <a:rPr lang="sk-SK" altLang="sk-SK" dirty="0">
                <a:latin typeface="Trebuchet MS" panose="020B0603020202020204" pitchFamily="34" charset="0"/>
              </a:rPr>
              <a:t>D</a:t>
            </a:r>
            <a:r>
              <a:rPr lang="sk-SK" altLang="sk-SK" sz="1800" dirty="0">
                <a:latin typeface="Trebuchet MS" panose="020B0603020202020204" pitchFamily="34" charset="0"/>
              </a:rPr>
              <a:t>oplnkové informácie prispôsobené potrebám CS</a:t>
            </a:r>
          </a:p>
          <a:p>
            <a:r>
              <a:rPr lang="sk-SK" altLang="sk-SK" dirty="0">
                <a:latin typeface="Trebuchet MS" panose="020B0603020202020204" pitchFamily="34" charset="0"/>
              </a:rPr>
              <a:t>P</a:t>
            </a:r>
            <a:r>
              <a:rPr lang="sk-SK" altLang="sk-SK" sz="1800" dirty="0">
                <a:latin typeface="Trebuchet MS" panose="020B0603020202020204" pitchFamily="34" charset="0"/>
              </a:rPr>
              <a:t>odpora počas návštevy kultúrneho zariadenia </a:t>
            </a:r>
          </a:p>
          <a:p>
            <a:r>
              <a:rPr lang="sk-SK" altLang="sk-SK" dirty="0">
                <a:latin typeface="Trebuchet MS" panose="020B0603020202020204" pitchFamily="34" charset="0"/>
              </a:rPr>
              <a:t>B</a:t>
            </a:r>
            <a:r>
              <a:rPr lang="sk-SK" altLang="sk-SK" sz="1800" dirty="0">
                <a:latin typeface="Trebuchet MS" panose="020B0603020202020204" pitchFamily="34" charset="0"/>
              </a:rPr>
              <a:t>udovanie sociálnych väzieb (zľavnené vstupenky a prednostná rezervácia...)</a:t>
            </a:r>
          </a:p>
          <a:p>
            <a:endParaRPr lang="sk-SK" altLang="sk-SK" sz="1800" dirty="0">
              <a:latin typeface="Trebuchet MS" panose="020B0603020202020204" pitchFamily="34" charset="0"/>
            </a:endParaRPr>
          </a:p>
          <a:p>
            <a:endParaRPr lang="sk-SK" altLang="sk-SK" sz="1800" dirty="0">
              <a:latin typeface="Trebuchet MS" panose="020B0603020202020204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616603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77F289-B4E9-4028-8B88-9A33ED022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Formy KOČ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9550D0C-48DE-4627-816F-719E3221C3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sk-SK" altLang="sk-SK" sz="1800" b="1" dirty="0"/>
              <a:t>Prednáška</a:t>
            </a:r>
            <a:r>
              <a:rPr lang="sk-SK" altLang="sk-SK" sz="1800" dirty="0"/>
              <a:t>.</a:t>
            </a:r>
            <a:endParaRPr lang="sk-SK" altLang="sk-SK" sz="1800" b="1" dirty="0"/>
          </a:p>
          <a:p>
            <a:pPr eaLnBrk="1" hangingPunct="1">
              <a:lnSpc>
                <a:spcPct val="80000"/>
              </a:lnSpc>
            </a:pPr>
            <a:r>
              <a:rPr lang="sk-SK" altLang="sk-SK" sz="1800" b="1" dirty="0"/>
              <a:t>Prednáškový cyklus 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b="1" dirty="0"/>
              <a:t>Seminár 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b="1" dirty="0"/>
              <a:t>Sympózium</a:t>
            </a:r>
            <a:r>
              <a:rPr lang="sk-SK" altLang="sk-SK" sz="1800" dirty="0"/>
              <a:t> </a:t>
            </a:r>
            <a:endParaRPr lang="sk-SK" altLang="sk-SK" sz="1800" b="1" dirty="0"/>
          </a:p>
          <a:p>
            <a:pPr eaLnBrk="1" hangingPunct="1">
              <a:lnSpc>
                <a:spcPct val="80000"/>
              </a:lnSpc>
            </a:pPr>
            <a:r>
              <a:rPr lang="sk-SK" altLang="sk-SK" sz="1800" b="1" dirty="0"/>
              <a:t>Konferencia</a:t>
            </a:r>
            <a:r>
              <a:rPr lang="sk-SK" altLang="sk-SK" sz="1800" dirty="0"/>
              <a:t>  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b="1" dirty="0"/>
              <a:t>Porada</a:t>
            </a:r>
            <a:r>
              <a:rPr lang="sk-SK" altLang="sk-SK" sz="18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b="1" dirty="0"/>
              <a:t>Beseda</a:t>
            </a:r>
            <a:r>
              <a:rPr lang="sk-SK" altLang="sk-SK" sz="18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b="1" dirty="0"/>
              <a:t>Čítanie z knihy</a:t>
            </a:r>
            <a:r>
              <a:rPr lang="sk-SK" altLang="sk-SK" sz="18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b="1" dirty="0"/>
              <a:t>Kurz</a:t>
            </a:r>
            <a:r>
              <a:rPr lang="sk-SK" altLang="sk-SK" sz="18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b="1" dirty="0"/>
              <a:t>Exkurzia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b="1" dirty="0" err="1"/>
              <a:t>Outdoor</a:t>
            </a:r>
            <a:r>
              <a:rPr lang="sk-SK" altLang="sk-SK" sz="1800" b="1" dirty="0"/>
              <a:t> </a:t>
            </a:r>
            <a:r>
              <a:rPr lang="sk-SK" altLang="sk-SK" sz="1800" b="1" dirty="0" err="1"/>
              <a:t>training</a:t>
            </a:r>
            <a:r>
              <a:rPr lang="sk-SK" altLang="sk-SK" sz="1800" dirty="0"/>
              <a:t>  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b="1" dirty="0"/>
              <a:t>Výcvik</a:t>
            </a:r>
            <a:r>
              <a:rPr lang="sk-SK" altLang="sk-SK" sz="18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b="1" dirty="0"/>
              <a:t>Festival 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b="1" dirty="0"/>
              <a:t>Plenér 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b="1" dirty="0"/>
              <a:t>Workshop</a:t>
            </a:r>
            <a:endParaRPr lang="sk-SK" dirty="0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5634FE6-6706-4564-8685-0C462B5F70F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sk-SK" altLang="sk-SK" sz="1800" b="1" dirty="0" err="1"/>
              <a:t>Promotion</a:t>
            </a:r>
            <a:r>
              <a:rPr lang="sk-SK" altLang="sk-SK" sz="1800" b="1" dirty="0"/>
              <a:t> </a:t>
            </a:r>
            <a:r>
              <a:rPr lang="sk-SK" altLang="sk-SK" sz="1800" dirty="0"/>
              <a:t>.</a:t>
            </a:r>
            <a:endParaRPr lang="sk-SK" altLang="sk-SK" sz="1800" b="1" dirty="0"/>
          </a:p>
          <a:p>
            <a:pPr eaLnBrk="1" hangingPunct="1">
              <a:lnSpc>
                <a:spcPct val="80000"/>
              </a:lnSpc>
            </a:pPr>
            <a:r>
              <a:rPr lang="sk-SK" altLang="sk-SK" sz="1800" b="1" dirty="0"/>
              <a:t>Event-party</a:t>
            </a:r>
            <a:r>
              <a:rPr lang="sk-SK" altLang="sk-SK" sz="18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b="1" dirty="0"/>
              <a:t>Prehliadka</a:t>
            </a:r>
            <a:r>
              <a:rPr lang="sk-SK" altLang="sk-SK" sz="1800" i="1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b="1" dirty="0"/>
              <a:t>Koncert</a:t>
            </a:r>
            <a:r>
              <a:rPr lang="sk-SK" altLang="sk-SK" sz="1800" i="1" dirty="0"/>
              <a:t> </a:t>
            </a:r>
            <a:endParaRPr lang="sk-SK" altLang="sk-SK" sz="1800" b="1" dirty="0"/>
          </a:p>
          <a:p>
            <a:pPr eaLnBrk="1" hangingPunct="1">
              <a:lnSpc>
                <a:spcPct val="80000"/>
              </a:lnSpc>
            </a:pPr>
            <a:r>
              <a:rPr lang="sk-SK" altLang="sk-SK" sz="1800" b="1" dirty="0"/>
              <a:t>Výstava</a:t>
            </a:r>
            <a:r>
              <a:rPr lang="sk-SK" altLang="sk-SK" sz="18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b="1" dirty="0"/>
              <a:t>Diskotéka</a:t>
            </a:r>
            <a:r>
              <a:rPr lang="sk-SK" altLang="sk-SK" sz="18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b="1" dirty="0" err="1"/>
              <a:t>Happening</a:t>
            </a:r>
            <a:r>
              <a:rPr lang="sk-SK" altLang="sk-SK" sz="1800" i="1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b="1" dirty="0"/>
              <a:t>Predstavenie 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b="1" dirty="0"/>
              <a:t>Tréningové cvičenie</a:t>
            </a:r>
            <a:r>
              <a:rPr lang="sk-SK" altLang="sk-SK" sz="18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b="1" dirty="0" err="1"/>
              <a:t>Disco</a:t>
            </a:r>
            <a:r>
              <a:rPr lang="sk-SK" altLang="sk-SK" sz="1800" b="1" dirty="0"/>
              <a:t>-show</a:t>
            </a:r>
            <a:r>
              <a:rPr lang="sk-SK" altLang="sk-SK" sz="18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b="1" dirty="0"/>
              <a:t>Laser-show</a:t>
            </a:r>
            <a:r>
              <a:rPr lang="sk-SK" altLang="sk-SK" sz="1800" dirty="0"/>
              <a:t> </a:t>
            </a:r>
            <a:endParaRPr lang="sk-SK" altLang="sk-SK" sz="1800" b="1" dirty="0"/>
          </a:p>
          <a:p>
            <a:pPr eaLnBrk="1" hangingPunct="1">
              <a:lnSpc>
                <a:spcPct val="80000"/>
              </a:lnSpc>
            </a:pPr>
            <a:r>
              <a:rPr lang="sk-SK" altLang="sk-SK" sz="1800" b="1" dirty="0"/>
              <a:t>Módna show</a:t>
            </a:r>
            <a:r>
              <a:rPr lang="sk-SK" altLang="sk-SK" sz="18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b="1" dirty="0"/>
              <a:t>Pouličná show</a:t>
            </a:r>
            <a:r>
              <a:rPr lang="sk-SK" altLang="sk-SK" sz="1800" dirty="0"/>
              <a:t> </a:t>
            </a:r>
            <a:endParaRPr lang="sk-SK" altLang="sk-SK" sz="1800" b="1" dirty="0"/>
          </a:p>
          <a:p>
            <a:pPr eaLnBrk="1" hangingPunct="1">
              <a:lnSpc>
                <a:spcPct val="80000"/>
              </a:lnSpc>
            </a:pPr>
            <a:r>
              <a:rPr lang="sk-SK" altLang="sk-SK" sz="1800" b="1" dirty="0" err="1"/>
              <a:t>Talk</a:t>
            </a:r>
            <a:r>
              <a:rPr lang="sk-SK" altLang="sk-SK" sz="1800" b="1" dirty="0"/>
              <a:t>-show</a:t>
            </a:r>
            <a:r>
              <a:rPr lang="sk-SK" altLang="sk-SK" sz="1800" dirty="0"/>
              <a:t>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336196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2F6880-169B-4F2A-90FA-49C532D72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600" dirty="0">
                <a:latin typeface="Trebuchet MS" panose="020B0603020202020204" pitchFamily="34" charset="0"/>
              </a:rPr>
              <a:t>Prednáška, referát</a:t>
            </a:r>
            <a:endParaRPr lang="sk-SK" dirty="0">
              <a:latin typeface="Trebuchet MS" panose="020B0603020202020204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EC35605-42D7-4454-B367-CE89C1D5D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41500"/>
            <a:ext cx="8596668" cy="419986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</a:pPr>
            <a:endParaRPr lang="sk-SK" altLang="sk-SK" sz="1900" b="1" dirty="0">
              <a:latin typeface="Trebuchet MS" panose="020B0603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sk-SK" altLang="sk-SK" sz="1900" dirty="0">
                <a:latin typeface="Trebuchet MS" panose="020B0603020202020204" pitchFamily="34" charset="0"/>
              </a:rPr>
              <a:t>Prezentuje informácie</a:t>
            </a:r>
          </a:p>
          <a:p>
            <a:pPr>
              <a:lnSpc>
                <a:spcPct val="80000"/>
              </a:lnSpc>
            </a:pPr>
            <a:r>
              <a:rPr lang="sk-SK" altLang="sk-SK" sz="1900" dirty="0">
                <a:latin typeface="Trebuchet MS" panose="020B0603020202020204" pitchFamily="34" charset="0"/>
              </a:rPr>
              <a:t>Téma, lektor, názov</a:t>
            </a:r>
          </a:p>
          <a:p>
            <a:pPr>
              <a:lnSpc>
                <a:spcPct val="80000"/>
              </a:lnSpc>
            </a:pPr>
            <a:r>
              <a:rPr lang="sk-SK" altLang="sk-SK" sz="1900" dirty="0">
                <a:latin typeface="Trebuchet MS" panose="020B0603020202020204" pitchFamily="34" charset="0"/>
              </a:rPr>
              <a:t>Pozostáva z úvodu , jadra, záveru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k-SK" altLang="sk-SK" sz="1900" dirty="0">
                <a:latin typeface="Trebuchet MS" panose="020B0603020202020204" pitchFamily="34" charset="0"/>
              </a:rPr>
              <a:t>     Úvod – téma a cieľ, osnova  (3 – 5 min)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k-SK" altLang="sk-SK" sz="1900" dirty="0">
                <a:latin typeface="Trebuchet MS" panose="020B0603020202020204" pitchFamily="34" charset="0"/>
              </a:rPr>
              <a:t>     Jadro - citácie, zdroje, grafy, výroky, definície, fakty, závery (názornosť)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k-SK" altLang="sk-SK" sz="1900" dirty="0">
                <a:latin typeface="Trebuchet MS" panose="020B0603020202020204" pitchFamily="34" charset="0"/>
              </a:rPr>
              <a:t>     Vhodné je zaradiť diskusiu – otázky</a:t>
            </a:r>
          </a:p>
          <a:p>
            <a:pPr>
              <a:lnSpc>
                <a:spcPct val="80000"/>
              </a:lnSpc>
            </a:pPr>
            <a:r>
              <a:rPr lang="sk-SK" altLang="sk-SK" sz="1900" dirty="0">
                <a:latin typeface="Trebuchet MS" panose="020B0603020202020204" pitchFamily="34" charset="0"/>
              </a:rPr>
              <a:t>Záver – zhrnutie, zopakovať cieľ, prínos, poďakovanie  (3 – 5 min)</a:t>
            </a:r>
          </a:p>
          <a:p>
            <a:pPr>
              <a:lnSpc>
                <a:spcPct val="80000"/>
              </a:lnSpc>
            </a:pPr>
            <a:r>
              <a:rPr lang="sk-SK" altLang="sk-SK" sz="1900" dirty="0">
                <a:latin typeface="Trebuchet MS" panose="020B0603020202020204" pitchFamily="34" charset="0"/>
              </a:rPr>
              <a:t>Dĺžka – nie viac ako 60 min.</a:t>
            </a:r>
          </a:p>
          <a:p>
            <a:pPr>
              <a:lnSpc>
                <a:spcPct val="80000"/>
              </a:lnSpc>
            </a:pPr>
            <a:r>
              <a:rPr lang="sk-SK" altLang="sk-SK" sz="1900" dirty="0">
                <a:latin typeface="Trebuchet MS" panose="020B0603020202020204" pitchFamily="34" charset="0"/>
              </a:rPr>
              <a:t>Zapojenie účastníka, dôležitá príprava,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k-SK" altLang="sk-SK" sz="1900" b="1" dirty="0">
                <a:latin typeface="Trebuchet MS" panose="020B0603020202020204" pitchFamily="34" charset="0"/>
              </a:rPr>
              <a:t>Dôležité:</a:t>
            </a:r>
          </a:p>
          <a:p>
            <a:pPr>
              <a:lnSpc>
                <a:spcPct val="80000"/>
              </a:lnSpc>
            </a:pPr>
            <a:r>
              <a:rPr lang="sk-SK" altLang="sk-SK" sz="1900" dirty="0">
                <a:latin typeface="Trebuchet MS" panose="020B0603020202020204" pitchFamily="34" charset="0"/>
              </a:rPr>
              <a:t>Prispôsobiť tému a formu cieľovej skupine (predchádza analýza potrieb)</a:t>
            </a:r>
          </a:p>
          <a:p>
            <a:pPr>
              <a:lnSpc>
                <a:spcPct val="80000"/>
              </a:lnSpc>
            </a:pPr>
            <a:r>
              <a:rPr lang="sk-SK" altLang="sk-SK" sz="1900" dirty="0">
                <a:latin typeface="Trebuchet MS" panose="020B0603020202020204" pitchFamily="34" charset="0"/>
              </a:rPr>
              <a:t>Lektor – určujúci faktor úspechu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24578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1167F-7091-43C5-ABE4-575BA8BCF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Uvažujeme o podujatí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A2A9790-26BB-47AE-AD0C-AE81A61C7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altLang="sk-SK" sz="1900" dirty="0"/>
              <a:t>Rozhodnutie – áno/nie</a:t>
            </a:r>
          </a:p>
          <a:p>
            <a:pPr>
              <a:lnSpc>
                <a:spcPct val="90000"/>
              </a:lnSpc>
            </a:pPr>
            <a:r>
              <a:rPr lang="sk-SK" altLang="sk-SK" sz="1900" dirty="0"/>
              <a:t>Prečo ?  (zisk, povedomie, nová služba, ...? Čo je problém?</a:t>
            </a:r>
          </a:p>
          <a:p>
            <a:pPr>
              <a:lnSpc>
                <a:spcPct val="90000"/>
              </a:lnSpc>
            </a:pPr>
            <a:r>
              <a:rPr lang="sk-SK" altLang="sk-SK" sz="1900" dirty="0"/>
              <a:t>Možností riešenia a definovanie prvotných – počiatočných cieľov</a:t>
            </a:r>
          </a:p>
          <a:p>
            <a:r>
              <a:rPr lang="sk-SK" altLang="sk-SK" sz="1900" dirty="0"/>
              <a:t>Informovanie ostatných zainteresovaných</a:t>
            </a:r>
          </a:p>
          <a:p>
            <a:r>
              <a:rPr lang="sk-SK" altLang="sk-SK" sz="1900" dirty="0"/>
              <a:t>Urobíme náčrt ako základ (1 – 2 str.)</a:t>
            </a:r>
          </a:p>
          <a:p>
            <a:r>
              <a:rPr lang="sk-SK" altLang="sk-SK" sz="1900" dirty="0"/>
              <a:t>Čo sa očakávam od realizácie projektu</a:t>
            </a:r>
          </a:p>
          <a:p>
            <a:r>
              <a:rPr lang="sk-SK" altLang="sk-SK" sz="1900" dirty="0"/>
              <a:t>V akom časovom limite</a:t>
            </a:r>
          </a:p>
          <a:p>
            <a:r>
              <a:rPr lang="sk-SK" altLang="sk-SK" sz="1900" dirty="0"/>
              <a:t>Aké zdroje budem potrebovať (s akým partnerom? Sám?)</a:t>
            </a:r>
          </a:p>
          <a:p>
            <a:r>
              <a:rPr lang="sk-SK" altLang="sk-SK" sz="1900" dirty="0"/>
              <a:t>Aké postupy použijem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k-SK" altLang="sk-SK" sz="19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1900" dirty="0"/>
              <a:t>Podujatie je buď potreba alebo príležitosť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186064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EBFAB9-8B6E-4077-8A85-CB08A4963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dirty="0">
                <a:latin typeface="Trebuchet MS" panose="020B0603020202020204" pitchFamily="34" charset="0"/>
              </a:rPr>
              <a:t>P</a:t>
            </a:r>
            <a:r>
              <a:rPr lang="sk-SK" altLang="sk-SK" sz="3600" dirty="0">
                <a:latin typeface="Trebuchet MS" panose="020B0603020202020204" pitchFamily="34" charset="0"/>
              </a:rPr>
              <a:t>rednáškový cyklus</a:t>
            </a:r>
            <a:br>
              <a:rPr lang="sk-SK" altLang="sk-SK" sz="3600" b="1" dirty="0">
                <a:latin typeface="Trebuchet MS" panose="020B0603020202020204" pitchFamily="34" charset="0"/>
              </a:rPr>
            </a:br>
            <a:endParaRPr lang="sk-SK" dirty="0">
              <a:latin typeface="Trebuchet MS" panose="020B0603020202020204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CCF5025-197C-483B-AFBD-2F79B3C8D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Súbor 3 – 5 prednášok spojených témou/lektorom (nie viac ako 7)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Dodržať to isté, čo pri prednáške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Poskytuje možnosť hlbšie prebrať problematiku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k-SK" altLang="sk-SK" sz="1800" b="1" dirty="0">
                <a:latin typeface="Trebuchet MS" panose="020B0603020202020204" pitchFamily="34" charset="0"/>
              </a:rPr>
              <a:t>Dôležité</a:t>
            </a:r>
            <a:r>
              <a:rPr lang="sk-SK" altLang="sk-SK" sz="1800" dirty="0">
                <a:latin typeface="Trebuchet MS" panose="020B0603020202020204" pitchFamily="34" charset="0"/>
              </a:rPr>
              <a:t>: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Stabilné miesto a čas (nie dlhý čas medzi jednotlivými prednáškami- max. 1 mesiac)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Nadväznosť jednotlivých prednášok – cyklus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Príprava cyklu – premyslieť témy, aby korešpondovali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Účastníci môžu byť abonenti </a:t>
            </a:r>
            <a:r>
              <a:rPr lang="sk-SK" altLang="sk-SK" sz="1800" dirty="0">
                <a:latin typeface="Times New Roman" panose="02020603050405020304" pitchFamily="18" charset="0"/>
              </a:rPr>
              <a:t> 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176871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7407B9-BB78-4A86-90A3-3AA55E670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85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sk-SK" altLang="sk-SK" sz="3600" dirty="0">
                <a:latin typeface="Trebuchet MS" panose="020B0603020202020204" pitchFamily="34" charset="0"/>
              </a:rPr>
              <a:t>Ľudová akadémia, ľudová univerzita, univerzita 3. veku</a:t>
            </a:r>
            <a:br>
              <a:rPr lang="sk-SK" altLang="sk-SK" sz="3600" b="1" dirty="0">
                <a:latin typeface="Trebuchet MS" panose="020B0603020202020204" pitchFamily="34" charset="0"/>
              </a:rPr>
            </a:br>
            <a:endParaRPr lang="sk-SK" dirty="0">
              <a:latin typeface="Trebuchet MS" panose="020B0603020202020204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1B50449-0BBA-4564-89F3-97568B0D8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sz="1800" dirty="0">
                <a:latin typeface="Trebuchet MS" panose="020B0603020202020204" pitchFamily="34" charset="0"/>
              </a:rPr>
              <a:t>Viac informácií (8 – 16 tém) v jednej téme (študijnom predmete)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Vypracované plány, základnou formou sú prednášky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Predpokladá viac prednášok, semináre, vlastné štúdium a záverečné práce alebo test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ĽU – (od 12 – 24 tém) minimálne 2 semestre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Lektori  - vysokoškolsky vzdelaní </a:t>
            </a:r>
          </a:p>
          <a:p>
            <a:pPr marL="0" indent="0">
              <a:buNone/>
            </a:pPr>
            <a:r>
              <a:rPr lang="sk-SK" altLang="sk-SK" sz="1800" b="1" dirty="0">
                <a:latin typeface="Trebuchet MS" panose="020B0603020202020204" pitchFamily="34" charset="0"/>
              </a:rPr>
              <a:t>Dôležité: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Maximálne 30 </a:t>
            </a:r>
            <a:r>
              <a:rPr lang="sk-SK" altLang="sk-SK" dirty="0">
                <a:latin typeface="Trebuchet MS" panose="020B0603020202020204" pitchFamily="34" charset="0"/>
              </a:rPr>
              <a:t>účastníkov</a:t>
            </a:r>
            <a:r>
              <a:rPr lang="sk-SK" altLang="sk-SK" sz="1800" dirty="0">
                <a:latin typeface="Trebuchet MS" panose="020B0603020202020204" pitchFamily="34" charset="0"/>
              </a:rPr>
              <a:t> </a:t>
            </a:r>
            <a:r>
              <a:rPr lang="sk-SK" altLang="sk-SK" dirty="0">
                <a:latin typeface="Trebuchet MS" panose="020B0603020202020204" pitchFamily="34" charset="0"/>
              </a:rPr>
              <a:t>na</a:t>
            </a:r>
            <a:r>
              <a:rPr lang="sk-SK" altLang="sk-SK" sz="1800" dirty="0">
                <a:latin typeface="Trebuchet MS" panose="020B0603020202020204" pitchFamily="34" charset="0"/>
              </a:rPr>
              <a:t> jedného vedúceho 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Slávnostný úvod i záver - slávnostné </a:t>
            </a:r>
            <a:r>
              <a:rPr lang="sk-SK" altLang="sk-SK" dirty="0">
                <a:latin typeface="Trebuchet MS" panose="020B0603020202020204" pitchFamily="34" charset="0"/>
              </a:rPr>
              <a:t>odovzdávanie osvedčení</a:t>
            </a:r>
            <a:endParaRPr lang="sk-SK" altLang="sk-SK" sz="1800" dirty="0">
              <a:latin typeface="Trebuchet MS" panose="020B0603020202020204" pitchFamily="34" charset="0"/>
            </a:endParaRPr>
          </a:p>
          <a:p>
            <a:pPr>
              <a:buFontTx/>
              <a:buChar char="-"/>
            </a:pPr>
            <a:endParaRPr lang="sk-SK" altLang="sk-SK" sz="1800" dirty="0">
              <a:latin typeface="Trebuchet MS" panose="020B0603020202020204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924063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42E43-7679-45E6-92D5-A8BF1C26B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568" y="571500"/>
            <a:ext cx="8596668" cy="1320800"/>
          </a:xfrm>
        </p:spPr>
        <p:txBody>
          <a:bodyPr/>
          <a:lstStyle/>
          <a:p>
            <a:r>
              <a:rPr lang="sk-SK" altLang="sk-SK" dirty="0">
                <a:latin typeface="Trebuchet MS" panose="020B0603020202020204" pitchFamily="34" charset="0"/>
              </a:rPr>
              <a:t>S</a:t>
            </a:r>
            <a:r>
              <a:rPr lang="sk-SK" altLang="sk-SK" sz="3600" dirty="0">
                <a:latin typeface="Trebuchet MS" panose="020B0603020202020204" pitchFamily="34" charset="0"/>
              </a:rPr>
              <a:t>eminár</a:t>
            </a:r>
            <a:endParaRPr lang="sk-SK" dirty="0">
              <a:latin typeface="Trebuchet MS" panose="020B0603020202020204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444ACD3-5237-41EA-B436-ADA29DB92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dirty="0">
                <a:latin typeface="Trebuchet MS" panose="020B0603020202020204" pitchFamily="34" charset="0"/>
              </a:rPr>
              <a:t>P</a:t>
            </a:r>
            <a:r>
              <a:rPr lang="sk-SK" altLang="sk-SK" sz="1800" dirty="0">
                <a:latin typeface="Trebuchet MS" panose="020B0603020202020204" pitchFamily="34" charset="0"/>
              </a:rPr>
              <a:t>rehĺbenie vedomostí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Príprava materiálov (vopred osnovy referátov)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sk-SK" altLang="sk-SK" sz="1800" dirty="0">
                <a:latin typeface="Trebuchet MS" panose="020B0603020202020204" pitchFamily="34" charset="0"/>
              </a:rPr>
              <a:t>	Otvorenie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sk-SK" altLang="sk-SK" sz="1800" dirty="0">
                <a:latin typeface="Trebuchet MS" panose="020B0603020202020204" pitchFamily="34" charset="0"/>
              </a:rPr>
              <a:t>	Hlavný referát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sk-SK" altLang="sk-SK" sz="1800" dirty="0">
                <a:latin typeface="Trebuchet MS" panose="020B0603020202020204" pitchFamily="34" charset="0"/>
              </a:rPr>
              <a:t>	Referáty, koreferáty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sk-SK" altLang="sk-SK" sz="1800" dirty="0">
                <a:latin typeface="Trebuchet MS" panose="020B0603020202020204" pitchFamily="34" charset="0"/>
              </a:rPr>
              <a:t>	Diskusia – zosumarizovanie názorov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sk-SK" altLang="sk-SK" sz="1800" dirty="0">
                <a:latin typeface="Trebuchet MS" panose="020B0603020202020204" pitchFamily="34" charset="0"/>
              </a:rPr>
              <a:t>	Záver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Trvanie – do 6 hod. - hlavný referát a referáty max 4 hod.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1800" b="1" dirty="0">
                <a:latin typeface="Trebuchet MS" panose="020B0603020202020204" pitchFamily="34" charset="0"/>
              </a:rPr>
              <a:t>Dôležité: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Hlavná téma – v referáte, koreferáty rozširujú poznanie, nové pohľady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Hygienické pauzy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958317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88BEA9-DB80-4BB0-B8A9-867C3F791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dirty="0">
                <a:latin typeface="Trebuchet MS" panose="020B0603020202020204" pitchFamily="34" charset="0"/>
              </a:rPr>
              <a:t>Sy</a:t>
            </a:r>
            <a:r>
              <a:rPr lang="sk-SK" altLang="sk-SK" sz="3600" dirty="0">
                <a:latin typeface="Trebuchet MS" panose="020B0603020202020204" pitchFamily="34" charset="0"/>
              </a:rPr>
              <a:t>mpózium</a:t>
            </a:r>
            <a:endParaRPr lang="sk-SK" dirty="0">
              <a:latin typeface="Trebuchet MS" panose="020B0603020202020204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646BAED-2232-484B-93E9-7BF6EA395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sz="1800" dirty="0">
                <a:latin typeface="Trebuchet MS" panose="020B0603020202020204" pitchFamily="34" charset="0"/>
              </a:rPr>
              <a:t>Pracovné stretnutie so vzdelávacím zámerom - diskusia na vysokej odbornej úrovni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Cieľ – výmena názorov,  aktualizácia/konfrontácia odborných poznatkov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Referáty, diskusia, závery z rokovania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Trvanie ako pri seminári</a:t>
            </a:r>
          </a:p>
          <a:p>
            <a:pPr marL="0" indent="0">
              <a:buNone/>
            </a:pPr>
            <a:r>
              <a:rPr lang="sk-SK" altLang="sk-SK" sz="1800" b="1" dirty="0">
                <a:latin typeface="Trebuchet MS" panose="020B0603020202020204" pitchFamily="34" charset="0"/>
              </a:rPr>
              <a:t>Dôležité: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Pozvať odborníkov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Nové informácie, nový pohľad na tému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070580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C621E1-ABC3-4462-8F36-3E95A85D7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dirty="0">
                <a:latin typeface="Trebuchet MS" panose="020B0603020202020204" pitchFamily="34" charset="0"/>
              </a:rPr>
              <a:t>K</a:t>
            </a:r>
            <a:r>
              <a:rPr lang="sk-SK" altLang="sk-SK" sz="3600" dirty="0">
                <a:latin typeface="Trebuchet MS" panose="020B0603020202020204" pitchFamily="34" charset="0"/>
              </a:rPr>
              <a:t>onferencia</a:t>
            </a:r>
            <a:endParaRPr lang="sk-SK" dirty="0">
              <a:latin typeface="Trebuchet MS" panose="020B0603020202020204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8165D03-89B9-4B91-9B80-C2F2191FA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Obsah – témy, na ktorých sú účastníci zainteresovaní 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Účastníci môžu byť prihlásení aj delegovaní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Úlohou je informovať o problematike ale ju aj analyzovať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Môže byť hodnotiaca, aktivizačná, výchovno-vzdelávacia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Trvanie – 1– 3 dni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k-SK" altLang="sk-SK" dirty="0">
                <a:latin typeface="Trebuchet MS" panose="020B0603020202020204" pitchFamily="34" charset="0"/>
              </a:rPr>
              <a:t>     </a:t>
            </a:r>
            <a:r>
              <a:rPr lang="sk-SK" altLang="sk-SK" sz="1800" dirty="0">
                <a:latin typeface="Trebuchet MS" panose="020B0603020202020204" pitchFamily="34" charset="0"/>
              </a:rPr>
              <a:t>Otvorenie, návrh a schválenie orgánov (komisie), predsedníctvo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k-SK" altLang="sk-SK" dirty="0">
                <a:latin typeface="Trebuchet MS" panose="020B0603020202020204" pitchFamily="34" charset="0"/>
              </a:rPr>
              <a:t>     </a:t>
            </a:r>
            <a:r>
              <a:rPr lang="sk-SK" altLang="sk-SK" sz="1800" dirty="0">
                <a:latin typeface="Trebuchet MS" panose="020B0603020202020204" pitchFamily="34" charset="0"/>
              </a:rPr>
              <a:t>Hlavný referát, koreferáty, rokovanie v sekciách, diskusia, návrhy, závery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k-SK" altLang="sk-SK" dirty="0">
                <a:latin typeface="Trebuchet MS" panose="020B0603020202020204" pitchFamily="34" charset="0"/>
              </a:rPr>
              <a:t>     </a:t>
            </a:r>
            <a:r>
              <a:rPr lang="sk-SK" altLang="sk-SK" sz="1800" dirty="0">
                <a:latin typeface="Trebuchet MS" panose="020B0603020202020204" pitchFamily="34" charset="0"/>
              </a:rPr>
              <a:t>Ťažisko – práca v sekciách a spoločná diskusia a závery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1800" b="1" dirty="0">
                <a:latin typeface="Trebuchet MS" panose="020B0603020202020204" pitchFamily="34" charset="0"/>
              </a:rPr>
              <a:t>Dôležité: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Téma prezentovaná v hlavnom referáte 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Moderátor/</a:t>
            </a:r>
            <a:r>
              <a:rPr lang="sk-SK" altLang="sk-SK" sz="1800" dirty="0" err="1">
                <a:latin typeface="Trebuchet MS" panose="020B0603020202020204" pitchFamily="34" charset="0"/>
              </a:rPr>
              <a:t>facilitátor</a:t>
            </a:r>
            <a:r>
              <a:rPr lang="sk-SK" altLang="sk-SK" sz="1800" dirty="0">
                <a:latin typeface="Trebuchet MS" panose="020B0603020202020204" pitchFamily="34" charset="0"/>
              </a:rPr>
              <a:t> - vedenie diskusie (zaznamenať)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Hlasovanie o záveroch, publikovať aspoň závery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412688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F21E46-94B2-4AD0-8E80-ED1764E8E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dirty="0">
                <a:latin typeface="Trebuchet MS" panose="020B0603020202020204" pitchFamily="34" charset="0"/>
              </a:rPr>
              <a:t>B</a:t>
            </a:r>
            <a:r>
              <a:rPr lang="sk-SK" altLang="sk-SK" sz="3600" dirty="0">
                <a:latin typeface="Trebuchet MS" panose="020B0603020202020204" pitchFamily="34" charset="0"/>
              </a:rPr>
              <a:t>eseda</a:t>
            </a:r>
            <a:endParaRPr lang="sk-SK" dirty="0">
              <a:latin typeface="Trebuchet MS" panose="020B0603020202020204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0E5ADF-A166-41A3-8476-F3FB7EECC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Dialogická forma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Môže byť jeden hosť aj viacerí hostia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k-SK" altLang="sk-SK" sz="1800" dirty="0">
                <a:latin typeface="Trebuchet MS" panose="020B0603020202020204" pitchFamily="34" charset="0"/>
              </a:rPr>
              <a:t>     Úvodné slovo – predstavenie témy a hostí, úvod môže tvoriť aj film, ukážky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k-SK" altLang="sk-SK" sz="1800" dirty="0">
                <a:latin typeface="Trebuchet MS" panose="020B0603020202020204" pitchFamily="34" charset="0"/>
              </a:rPr>
              <a:t>     Moderátor – aktívny, riadi besedu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k-SK" altLang="sk-SK" sz="1800" dirty="0">
                <a:latin typeface="Trebuchet MS" panose="020B0603020202020204" pitchFamily="34" charset="0"/>
              </a:rPr>
              <a:t>     Zhrnutie a záver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Trvanie –  do 2 hod.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Besedy o knihách, o umení, besedy so športovcami, osobnosťami regiónu....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k-SK" altLang="sk-SK" sz="1800" b="1" dirty="0">
                <a:latin typeface="Trebuchet MS" panose="020B0603020202020204" pitchFamily="34" charset="0"/>
              </a:rPr>
              <a:t>Dôležité: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Príprava 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Zaujímavý hosť</a:t>
            </a:r>
            <a:r>
              <a:rPr lang="sk-SK" altLang="sk-SK" dirty="0">
                <a:latin typeface="Trebuchet MS" panose="020B0603020202020204" pitchFamily="34" charset="0"/>
              </a:rPr>
              <a:t>/</a:t>
            </a:r>
            <a:r>
              <a:rPr lang="sk-SK" altLang="sk-SK" sz="1800" dirty="0">
                <a:latin typeface="Trebuchet MS" panose="020B0603020202020204" pitchFamily="34" charset="0"/>
              </a:rPr>
              <a:t>hostia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Príjemné prostredie, menej formálne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112178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7CBE1D-B899-473E-95E7-290996B9D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600" dirty="0">
                <a:latin typeface="Trebuchet MS" panose="020B0603020202020204" pitchFamily="34" charset="0"/>
              </a:rPr>
              <a:t>Ďalšie dialogické formy</a:t>
            </a:r>
            <a:endParaRPr lang="sk-SK" dirty="0">
              <a:latin typeface="Trebuchet MS" panose="020B0603020202020204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2027DBE-87C3-4187-8BAD-219BD8961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SzPct val="120000"/>
              <a:buNone/>
            </a:pPr>
            <a:r>
              <a:rPr lang="sk-SK" altLang="sk-SK" sz="1900" b="1" dirty="0">
                <a:latin typeface="Trebuchet MS" panose="020B0603020202020204" pitchFamily="34" charset="0"/>
              </a:rPr>
              <a:t>Večer otázok a odpovedí</a:t>
            </a:r>
          </a:p>
          <a:p>
            <a:pPr>
              <a:lnSpc>
                <a:spcPct val="90000"/>
              </a:lnSpc>
            </a:pPr>
            <a:r>
              <a:rPr lang="sk-SK" altLang="sk-SK" sz="1900" dirty="0">
                <a:latin typeface="Trebuchet MS" panose="020B0603020202020204" pitchFamily="34" charset="0"/>
              </a:rPr>
              <a:t>	Téma (zdravie, kultúra v obci...)</a:t>
            </a:r>
          </a:p>
          <a:p>
            <a:pPr>
              <a:lnSpc>
                <a:spcPct val="90000"/>
              </a:lnSpc>
            </a:pPr>
            <a:r>
              <a:rPr lang="sk-SK" altLang="sk-SK" sz="1900" dirty="0">
                <a:latin typeface="Trebuchet MS" panose="020B0603020202020204" pitchFamily="34" charset="0"/>
              </a:rPr>
              <a:t>	Otázky písomne a dopredu (anonymita)</a:t>
            </a:r>
          </a:p>
          <a:p>
            <a:pPr>
              <a:lnSpc>
                <a:spcPct val="90000"/>
              </a:lnSpc>
            </a:pPr>
            <a:r>
              <a:rPr lang="sk-SK" altLang="sk-SK" sz="1900" dirty="0">
                <a:latin typeface="Trebuchet MS" panose="020B0603020202020204" pitchFamily="34" charset="0"/>
              </a:rPr>
              <a:t>	Vopred pripravené krátke referáty lektorov/hostí a účastníci priamo kladú otázky</a:t>
            </a:r>
          </a:p>
          <a:p>
            <a:pPr marL="0" indent="0">
              <a:lnSpc>
                <a:spcPct val="90000"/>
              </a:lnSpc>
              <a:buSzPct val="120000"/>
              <a:buNone/>
            </a:pPr>
            <a:r>
              <a:rPr lang="sk-SK" altLang="sk-SK" sz="1900" b="1" dirty="0">
                <a:latin typeface="Trebuchet MS" panose="020B0603020202020204" pitchFamily="34" charset="0"/>
              </a:rPr>
              <a:t>Tribúna aktualít, panelová diskusia</a:t>
            </a:r>
            <a:r>
              <a:rPr lang="sk-SK" altLang="sk-SK" sz="1900" dirty="0">
                <a:latin typeface="Trebuchet MS" panose="020B0603020202020204" pitchFamily="34" charset="0"/>
              </a:rPr>
              <a:t> (vedecké  kruhy)</a:t>
            </a:r>
          </a:p>
          <a:p>
            <a:pPr>
              <a:lnSpc>
                <a:spcPct val="90000"/>
              </a:lnSpc>
            </a:pPr>
            <a:r>
              <a:rPr lang="sk-SK" altLang="sk-SK" sz="1900" dirty="0">
                <a:latin typeface="Trebuchet MS" panose="020B0603020202020204" pitchFamily="34" charset="0"/>
              </a:rPr>
              <a:t>Odborníci prednášajú názory na vopred zvolenú aktuálnu tému</a:t>
            </a:r>
          </a:p>
          <a:p>
            <a:pPr>
              <a:lnSpc>
                <a:spcPct val="90000"/>
              </a:lnSpc>
            </a:pPr>
            <a:r>
              <a:rPr lang="sk-SK" altLang="sk-SK" sz="1900" dirty="0">
                <a:latin typeface="Trebuchet MS" panose="020B0603020202020204" pitchFamily="34" charset="0"/>
              </a:rPr>
              <a:t>Lektori odlišné názory – účastník sa môže stotožniť alebo si vytvoriť vlastný 	názor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k-SK" altLang="sk-SK" sz="1900" dirty="0">
                <a:latin typeface="Trebuchet MS" panose="020B0603020202020204" pitchFamily="34" charset="0"/>
              </a:rPr>
              <a:t>Dôležité:</a:t>
            </a:r>
          </a:p>
          <a:p>
            <a:pPr>
              <a:lnSpc>
                <a:spcPct val="90000"/>
              </a:lnSpc>
            </a:pPr>
            <a:r>
              <a:rPr lang="sk-SK" altLang="sk-SK" sz="1900" dirty="0">
                <a:latin typeface="Trebuchet MS" panose="020B0603020202020204" pitchFamily="34" charset="0"/>
              </a:rPr>
              <a:t>Náročná príprava</a:t>
            </a:r>
          </a:p>
          <a:p>
            <a:pPr>
              <a:lnSpc>
                <a:spcPct val="90000"/>
              </a:lnSpc>
            </a:pPr>
            <a:r>
              <a:rPr lang="sk-SK" altLang="sk-SK" sz="1900" dirty="0">
                <a:latin typeface="Trebuchet MS" panose="020B0603020202020204" pitchFamily="34" charset="0"/>
              </a:rPr>
              <a:t>Krátke odpovede a zhrnutie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106424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3932A1-92BD-482D-B4CE-A66152A1A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dirty="0">
                <a:latin typeface="Trebuchet MS" panose="020B0603020202020204" pitchFamily="34" charset="0"/>
              </a:rPr>
              <a:t>Z</a:t>
            </a:r>
            <a:r>
              <a:rPr lang="sk-SK" altLang="sk-SK" sz="3600" dirty="0">
                <a:latin typeface="Trebuchet MS" panose="020B0603020202020204" pitchFamily="34" charset="0"/>
              </a:rPr>
              <a:t>áujmový</a:t>
            </a:r>
            <a:r>
              <a:rPr lang="sk-SK" altLang="sk-SK" sz="3600" dirty="0">
                <a:latin typeface="Times New Roman" panose="02020603050405020304" pitchFamily="18" charset="0"/>
              </a:rPr>
              <a:t> krúžok, klub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2B92881-53B9-44CE-B39C-0379731EB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altLang="sk-SK" sz="1900" dirty="0">
                <a:latin typeface="Trebuchet MS" panose="020B0603020202020204" pitchFamily="34" charset="0"/>
              </a:rPr>
              <a:t>Rovnaká záujmová orientácia, dlhodobá aktivita</a:t>
            </a:r>
          </a:p>
          <a:p>
            <a:r>
              <a:rPr lang="sk-SK" altLang="sk-SK" sz="1900" dirty="0">
                <a:latin typeface="Trebuchet MS" panose="020B0603020202020204" pitchFamily="34" charset="0"/>
              </a:rPr>
              <a:t>Rozširovanie vedomostí, zručností, schopností</a:t>
            </a:r>
          </a:p>
          <a:p>
            <a:r>
              <a:rPr lang="sk-SK" altLang="sk-SK" sz="1900" dirty="0">
                <a:latin typeface="Trebuchet MS" panose="020B0603020202020204" pitchFamily="34" charset="0"/>
              </a:rPr>
              <a:t>Dobrovoľnosť ale aj disciplína -  pravidelné stretnutia aspoň raz mesačne</a:t>
            </a:r>
          </a:p>
          <a:p>
            <a:pPr marL="0" indent="0">
              <a:buNone/>
            </a:pPr>
            <a:r>
              <a:rPr lang="sk-SK" altLang="sk-SK" sz="1900" dirty="0">
                <a:latin typeface="Trebuchet MS" panose="020B0603020202020204" pitchFamily="34" charset="0"/>
              </a:rPr>
              <a:t>     Trvanie od pol roka – rok a viac rokov</a:t>
            </a:r>
          </a:p>
          <a:p>
            <a:pPr marL="0" indent="0">
              <a:buNone/>
            </a:pPr>
            <a:r>
              <a:rPr lang="sk-SK" altLang="sk-SK" sz="1900" dirty="0">
                <a:latin typeface="Trebuchet MS" panose="020B0603020202020204" pitchFamily="34" charset="0"/>
              </a:rPr>
              <a:t>     Plán činnosti a priestorové, materiálne a personálne zabezpečenie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k-SK" altLang="sk-SK" sz="1900" dirty="0">
                <a:latin typeface="Trebuchet MS" panose="020B0603020202020204" pitchFamily="34" charset="0"/>
              </a:rPr>
              <a:t>	Nábor, získavanie záujemcov</a:t>
            </a:r>
          </a:p>
          <a:p>
            <a:r>
              <a:rPr lang="sk-SK" altLang="sk-SK" sz="1900" dirty="0">
                <a:latin typeface="Trebuchet MS" panose="020B0603020202020204" pitchFamily="34" charset="0"/>
              </a:rPr>
              <a:t>Dôležitý je vedúci (niekedy sú 2 – odborný a organizačný)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k-SK" altLang="sk-SK" sz="1900" b="1" dirty="0">
                <a:latin typeface="Trebuchet MS" panose="020B0603020202020204" pitchFamily="34" charset="0"/>
              </a:rPr>
              <a:t>Dôležité:</a:t>
            </a:r>
          </a:p>
          <a:p>
            <a:r>
              <a:rPr lang="sk-SK" altLang="sk-SK" sz="1900" dirty="0">
                <a:latin typeface="Trebuchet MS" panose="020B0603020202020204" pitchFamily="34" charset="0"/>
              </a:rPr>
              <a:t>Pravidelnosť, plán činnosti by mal gradovať</a:t>
            </a:r>
          </a:p>
          <a:p>
            <a:r>
              <a:rPr lang="sk-SK" altLang="sk-SK" sz="1900" dirty="0">
                <a:latin typeface="Trebuchet MS" panose="020B0603020202020204" pitchFamily="34" charset="0"/>
              </a:rPr>
              <a:t>Motivácia</a:t>
            </a:r>
          </a:p>
          <a:p>
            <a:r>
              <a:rPr lang="sk-SK" altLang="sk-SK" sz="1900" dirty="0">
                <a:latin typeface="Trebuchet MS" panose="020B0603020202020204" pitchFamily="34" charset="0"/>
              </a:rPr>
              <a:t>Orientácia na výsledky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472646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A70B26-BED0-4B69-9679-9794F4F9D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600" dirty="0">
                <a:latin typeface="Trebuchet MS" panose="020B0603020202020204" pitchFamily="34" charset="0"/>
              </a:rPr>
              <a:t>Kurz</a:t>
            </a:r>
            <a:endParaRPr lang="sk-SK" dirty="0">
              <a:latin typeface="Trebuchet MS" panose="020B0603020202020204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41F190A-BCC8-48F4-AC20-F1D43C510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Autofit/>
          </a:bodyPr>
          <a:lstStyle/>
          <a:p>
            <a:r>
              <a:rPr lang="sk-SK" altLang="sk-SK" dirty="0">
                <a:latin typeface="Trebuchet MS" panose="020B0603020202020204" pitchFamily="34" charset="0"/>
              </a:rPr>
              <a:t>Vzdelávací cieľ – tematicky a časovo vymedzená forma</a:t>
            </a:r>
          </a:p>
          <a:p>
            <a:r>
              <a:rPr lang="sk-SK" altLang="sk-SK" dirty="0">
                <a:latin typeface="Trebuchet MS" panose="020B0603020202020204" pitchFamily="34" charset="0"/>
              </a:rPr>
              <a:t>Relatívne samostatné vzdelávacie jednotky (príklad autoškola, kurz šitia, kurzy spoločenského tanca a výchovy...)</a:t>
            </a:r>
          </a:p>
          <a:p>
            <a:r>
              <a:rPr lang="sk-SK" altLang="sk-SK" dirty="0">
                <a:latin typeface="Trebuchet MS" panose="020B0603020202020204" pitchFamily="34" charset="0"/>
              </a:rPr>
              <a:t>Krátkodobé, dlhodobé, prezenčné, dištančné, kombinované, akreditované, </a:t>
            </a:r>
          </a:p>
          <a:p>
            <a:r>
              <a:rPr lang="sk-SK" altLang="sk-SK" dirty="0">
                <a:latin typeface="Trebuchet MS" panose="020B0603020202020204" pitchFamily="34" charset="0"/>
              </a:rPr>
              <a:t>Odporúčané trvanie – 3 – 6 mesiacov</a:t>
            </a:r>
          </a:p>
          <a:p>
            <a:r>
              <a:rPr lang="sk-SK" altLang="sk-SK" dirty="0">
                <a:latin typeface="Trebuchet MS" panose="020B0603020202020204" pitchFamily="34" charset="0"/>
              </a:rPr>
              <a:t>Osnovy kurzu – základy jednotlivých cyklov prednášok/tém</a:t>
            </a:r>
          </a:p>
          <a:p>
            <a:r>
              <a:rPr lang="sk-SK" altLang="sk-SK" dirty="0">
                <a:latin typeface="Trebuchet MS" panose="020B0603020202020204" pitchFamily="34" charset="0"/>
              </a:rPr>
              <a:t>Presný časový a tematický rozvrh – základ lekcia</a:t>
            </a:r>
          </a:p>
          <a:p>
            <a:pPr marL="381000" indent="-381000">
              <a:buFont typeface="Wingdings" panose="05000000000000000000" pitchFamily="2" charset="2"/>
              <a:buNone/>
            </a:pPr>
            <a:r>
              <a:rPr lang="sk-SK" altLang="sk-SK" b="1" dirty="0">
                <a:latin typeface="Trebuchet MS" panose="020B0603020202020204" pitchFamily="34" charset="0"/>
              </a:rPr>
              <a:t>Dôležité:</a:t>
            </a:r>
          </a:p>
          <a:p>
            <a:r>
              <a:rPr lang="sk-SK" altLang="sk-SK" dirty="0">
                <a:latin typeface="Trebuchet MS" panose="020B0603020202020204" pitchFamily="34" charset="0"/>
              </a:rPr>
              <a:t>Zamerať sa na jednu vedomosť/zručnosť</a:t>
            </a:r>
          </a:p>
          <a:p>
            <a:r>
              <a:rPr lang="sk-SK" altLang="sk-SK" dirty="0">
                <a:latin typeface="Trebuchet MS" panose="020B0603020202020204" pitchFamily="34" charset="0"/>
              </a:rPr>
              <a:t>Od jednoduchého k zložitému</a:t>
            </a:r>
          </a:p>
          <a:p>
            <a:r>
              <a:rPr lang="sk-SK" altLang="sk-SK" dirty="0">
                <a:latin typeface="Trebuchet MS" panose="020B0603020202020204" pitchFamily="34" charset="0"/>
              </a:rPr>
              <a:t>Modulová forma</a:t>
            </a:r>
            <a:endParaRPr lang="sk-SK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5237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E576B6-FFDB-46E6-A987-DF8A308DE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600" dirty="0">
                <a:latin typeface="Trebuchet MS" panose="020B0603020202020204" pitchFamily="34" charset="0"/>
              </a:rPr>
              <a:t>Výmena skúseností</a:t>
            </a:r>
            <a:endParaRPr lang="sk-SK" dirty="0">
              <a:latin typeface="Trebuchet MS" panose="020B0603020202020204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08E5969-5283-4E23-8239-F1CF9E3CF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Rovnaký odbor, zameranie, ale rozličné miesta/pracoviská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Cieľ – výmena skúseností, skvalitniť činnosť, poučiť sa z dobrej praxe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Miesto – jeden z partnerov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Pracovná skupina dohodne priebeh – výber referujúcich, prehliadka priestorov, aktivít a pod.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Trvanie: max 1 deň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1800" dirty="0">
                <a:latin typeface="Trebuchet MS" panose="020B0603020202020204" pitchFamily="34" charset="0"/>
              </a:rPr>
              <a:t>	Priebeh – úvod, „referáty domácich“, diskusia, vyjadrenia „hostí“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1800" b="1" dirty="0">
                <a:latin typeface="Trebuchet MS" panose="020B0603020202020204" pitchFamily="34" charset="0"/>
              </a:rPr>
              <a:t>Dôležité: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Obojsmerná výmena názorov a skúseností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Neformálna atmosféra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Pripraviť „domácich“</a:t>
            </a:r>
          </a:p>
          <a:p>
            <a:pPr>
              <a:lnSpc>
                <a:spcPct val="90000"/>
              </a:lnSpc>
            </a:pPr>
            <a:r>
              <a:rPr lang="sk-SK" altLang="sk-SK" sz="1800" dirty="0">
                <a:latin typeface="Trebuchet MS" panose="020B0603020202020204" pitchFamily="34" charset="0"/>
              </a:rPr>
              <a:t>Snaha podeliť sa a vzájomne sa vzdelávať - ústretovosť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25581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C063E7-B61D-4095-8015-E08DDC0BA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Uvažujeme o aktivite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F4BDC72-F2A7-4D3F-9E96-911EFCE9C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altLang="sk-SK" dirty="0">
                <a:solidFill>
                  <a:schemeClr val="tx1"/>
                </a:solidFill>
              </a:rPr>
              <a:t>Ujasnime si:</a:t>
            </a:r>
          </a:p>
          <a:p>
            <a:r>
              <a:rPr lang="sk-SK" altLang="sk-SK" dirty="0">
                <a:solidFill>
                  <a:schemeClr val="tx1"/>
                </a:solidFill>
              </a:rPr>
              <a:t>Termín</a:t>
            </a:r>
          </a:p>
          <a:p>
            <a:pPr>
              <a:lnSpc>
                <a:spcPct val="90000"/>
              </a:lnSpc>
            </a:pPr>
            <a:r>
              <a:rPr lang="sk-SK" altLang="sk-SK" dirty="0"/>
              <a:t>M</a:t>
            </a:r>
            <a:r>
              <a:rPr lang="sk-SK" altLang="sk-SK" sz="1800" dirty="0"/>
              <a:t>anažér – jeden</a:t>
            </a:r>
          </a:p>
          <a:p>
            <a:pPr>
              <a:lnSpc>
                <a:spcPct val="90000"/>
              </a:lnSpc>
            </a:pPr>
            <a:r>
              <a:rPr lang="sk-SK" altLang="sk-SK" sz="1800" dirty="0"/>
              <a:t>Nadriadený orgán – kto je to, právomoci</a:t>
            </a:r>
          </a:p>
          <a:p>
            <a:pPr>
              <a:lnSpc>
                <a:spcPct val="90000"/>
              </a:lnSpc>
            </a:pPr>
            <a:r>
              <a:rPr lang="sk-SK" altLang="sk-SK" dirty="0"/>
              <a:t>Z</a:t>
            </a:r>
            <a:r>
              <a:rPr lang="sk-SK" altLang="sk-SK" sz="1800" dirty="0"/>
              <a:t>ákazník – užívateľ, cieľová skupina</a:t>
            </a:r>
          </a:p>
          <a:p>
            <a:pPr>
              <a:lnSpc>
                <a:spcPct val="90000"/>
              </a:lnSpc>
            </a:pPr>
            <a:r>
              <a:rPr lang="sk-SK" altLang="sk-SK" dirty="0"/>
              <a:t>S</a:t>
            </a:r>
            <a:r>
              <a:rPr lang="sk-SK" altLang="sk-SK" sz="1800" dirty="0"/>
              <a:t>upervízor/dozor nad aktivitou - vrcholový manažér</a:t>
            </a:r>
          </a:p>
          <a:p>
            <a:pPr>
              <a:lnSpc>
                <a:spcPct val="90000"/>
              </a:lnSpc>
            </a:pPr>
            <a:r>
              <a:rPr lang="sk-SK" altLang="sk-SK" sz="1800" dirty="0"/>
              <a:t>Expertný tím (poradný orgán)</a:t>
            </a:r>
          </a:p>
          <a:p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9678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4B9C51-FBC4-45A8-95C9-AB5B526CF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600" dirty="0">
                <a:latin typeface="Trebuchet MS" panose="020B0603020202020204" pitchFamily="34" charset="0"/>
              </a:rPr>
              <a:t>Exkurzia</a:t>
            </a:r>
            <a:endParaRPr lang="sk-SK" dirty="0">
              <a:latin typeface="Trebuchet MS" panose="020B0603020202020204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AFBD299-8420-448B-9E84-66090C758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sz="1800" dirty="0">
                <a:latin typeface="Trebuchet MS" panose="020B0603020202020204" pitchFamily="34" charset="0"/>
              </a:rPr>
              <a:t>Kolektívna prehliadka interiérov, exteriérov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Na rozdiel od výmeny skúseností – poznávanie jednosmerný proces, iba účastníci sa vzdelávajú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Rozsah od 1 hod – viac dní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Vedúci má presný harmonogram – návšteva viacerých miest, zariadení môžu byť aj miestni sprievodcovia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k-SK" altLang="sk-SK" sz="1800" b="1" dirty="0">
                <a:latin typeface="Trebuchet MS" panose="020B0603020202020204" pitchFamily="34" charset="0"/>
              </a:rPr>
              <a:t>Dôležité: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Dodržať plánovaný rozvrh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Odporúčaný počet účastníkov 20 - 40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Zhodnotenie po návrate na besede, môže sa premietať film, </a:t>
            </a:r>
            <a:r>
              <a:rPr lang="sk-SK" altLang="sk-SK" sz="1800" dirty="0" err="1">
                <a:latin typeface="Trebuchet MS" panose="020B0603020202020204" pitchFamily="34" charset="0"/>
              </a:rPr>
              <a:t>foto</a:t>
            </a:r>
            <a:r>
              <a:rPr lang="sk-SK" altLang="sk-SK" sz="1800" dirty="0">
                <a:latin typeface="Trebuchet MS" panose="020B0603020202020204" pitchFamily="34" charset="0"/>
              </a:rPr>
              <a:t>...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645922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DB693-9437-4A18-8FC6-AD4D27C73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600" dirty="0">
                <a:latin typeface="Trebuchet MS" panose="020B0603020202020204" pitchFamily="34" charset="0"/>
              </a:rPr>
              <a:t>Tematický večer</a:t>
            </a:r>
            <a:endParaRPr lang="sk-SK" dirty="0">
              <a:latin typeface="Trebuchet MS" panose="020B0603020202020204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A43DAC6-7980-4EB9-9AB7-A581FC560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altLang="sk-SK" sz="1800" dirty="0">
                <a:latin typeface="Trebuchet MS" panose="020B0603020202020204" pitchFamily="34" charset="0"/>
              </a:rPr>
              <a:t>Kombinovaná forma – ucelená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Využívajú sa rôzne jednoduchšie formy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Väčšinou 2 časti – hlavná – náučná a doplňujúca – umelecká, (jedna 	téma z viacerých hľadísk)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Pôsobenie – na racionálnu aj emocionálnu zložku osobnosti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Dôležitá je príprava – scenár, dramaturgia, moderátor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Gradácia programu, viac dbať na obraznosť a používať druhy umenia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Úvod – krátky, jadro – hlavný obsah, záver – súťaž, ukážky, 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Sprievodné aktivity – výstavky, prezentácie (jedlo)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Istým druhom je  slávnostný program, literárny večer,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15399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4C4019-E59D-4DDA-A8AE-ADD9876E8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600" dirty="0">
                <a:latin typeface="Trebuchet MS" panose="020B0603020202020204" pitchFamily="34" charset="0"/>
              </a:rPr>
              <a:t>Koncert</a:t>
            </a:r>
            <a:endParaRPr lang="sk-SK" dirty="0">
              <a:latin typeface="Trebuchet MS" panose="020B0603020202020204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A187B9A-E8BE-4E2B-AECA-AB067B06A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sz="1800" dirty="0">
                <a:latin typeface="Trebuchet MS" panose="020B0603020202020204" pitchFamily="34" charset="0"/>
              </a:rPr>
              <a:t>Umelecké podujatie v oblasti hudby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Špecifikum – výchovný má didaktický zámer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Príprava koncertu – logická stavba, určité poradie skladieb (moderátor alebo program)</a:t>
            </a:r>
          </a:p>
          <a:p>
            <a:pPr marL="0" indent="0">
              <a:buNone/>
            </a:pPr>
            <a:r>
              <a:rPr lang="sk-SK" altLang="sk-SK" sz="1800" b="1" dirty="0">
                <a:latin typeface="Trebuchet MS" panose="020B0603020202020204" pitchFamily="34" charset="0"/>
              </a:rPr>
              <a:t>Dôležité </a:t>
            </a:r>
            <a:endParaRPr lang="sk-SK" altLang="sk-SK" b="1" dirty="0">
              <a:latin typeface="Trebuchet MS" panose="020B0603020202020204" pitchFamily="34" charset="0"/>
            </a:endParaRPr>
          </a:p>
          <a:p>
            <a:r>
              <a:rPr lang="sk-SK" altLang="sk-SK" dirty="0">
                <a:latin typeface="Trebuchet MS" panose="020B0603020202020204" pitchFamily="34" charset="0"/>
              </a:rPr>
              <a:t>G</a:t>
            </a:r>
            <a:r>
              <a:rPr lang="sk-SK" altLang="sk-SK" sz="1800" dirty="0">
                <a:latin typeface="Trebuchet MS" panose="020B0603020202020204" pitchFamily="34" charset="0"/>
              </a:rPr>
              <a:t>radácia koncertu, ťaháky na koniec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Úvod nie dlhší ako 5 – 7 minút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Záleží od veku účastníkov – pre deti nemusia byť celé skladby, ak sú dlhé, stačí ukážka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780949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DE4BA3-0BBD-41CF-AD75-4A98C1508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600" dirty="0">
                <a:latin typeface="Trebuchet MS" panose="020B0603020202020204" pitchFamily="34" charset="0"/>
              </a:rPr>
              <a:t>Ples</a:t>
            </a:r>
            <a:endParaRPr lang="sk-SK" dirty="0">
              <a:latin typeface="Trebuchet MS" panose="020B0603020202020204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7904BF1-0CA0-4742-AB22-5A74E6FA7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SzPct val="120000"/>
              <a:buNone/>
            </a:pPr>
            <a:r>
              <a:rPr lang="sk-SK" altLang="sk-SK" sz="1800" dirty="0">
                <a:latin typeface="Trebuchet MS" panose="020B0603020202020204" pitchFamily="34" charset="0"/>
              </a:rPr>
              <a:t>Spoločenská zábava</a:t>
            </a:r>
          </a:p>
          <a:p>
            <a:pPr>
              <a:lnSpc>
                <a:spcPct val="90000"/>
              </a:lnSpc>
              <a:buSzPct val="120000"/>
            </a:pPr>
            <a:r>
              <a:rPr lang="sk-SK" altLang="sk-SK" sz="1800" dirty="0">
                <a:latin typeface="Trebuchet MS" panose="020B0603020202020204" pitchFamily="34" charset="0"/>
              </a:rPr>
              <a:t>Kultúrny oddych a zábava</a:t>
            </a:r>
          </a:p>
          <a:p>
            <a:pPr>
              <a:lnSpc>
                <a:spcPct val="90000"/>
              </a:lnSpc>
              <a:buSzPct val="120000"/>
            </a:pPr>
            <a:r>
              <a:rPr lang="sk-SK" altLang="sk-SK" sz="1800" dirty="0" err="1">
                <a:latin typeface="Trebuchet MS" panose="020B0603020202020204" pitchFamily="34" charset="0"/>
              </a:rPr>
              <a:t>Rekreatívna</a:t>
            </a:r>
            <a:r>
              <a:rPr lang="sk-SK" altLang="sk-SK" sz="1800" dirty="0">
                <a:latin typeface="Trebuchet MS" panose="020B0603020202020204" pitchFamily="34" charset="0"/>
              </a:rPr>
              <a:t> funkcia</a:t>
            </a:r>
          </a:p>
          <a:p>
            <a:pPr>
              <a:lnSpc>
                <a:spcPct val="90000"/>
              </a:lnSpc>
              <a:buSzPct val="120000"/>
            </a:pPr>
            <a:r>
              <a:rPr lang="sk-SK" altLang="sk-SK" sz="1800" dirty="0">
                <a:latin typeface="Trebuchet MS" panose="020B0603020202020204" pitchFamily="34" charset="0"/>
              </a:rPr>
              <a:t>Prípravný výbor plesu (plesový poriadok – program plesu, ustálený program</a:t>
            </a:r>
          </a:p>
          <a:p>
            <a:pPr marL="0" indent="0">
              <a:lnSpc>
                <a:spcPct val="90000"/>
              </a:lnSpc>
              <a:buSzPct val="120000"/>
              <a:buNone/>
            </a:pPr>
            <a:r>
              <a:rPr lang="sk-SK" altLang="sk-SK" sz="1800" dirty="0">
                <a:latin typeface="Trebuchet MS" panose="020B0603020202020204" pitchFamily="34" charset="0"/>
              </a:rPr>
              <a:t>     Úvod – zvučka, a hudba, kým sa účastníci zídu</a:t>
            </a:r>
          </a:p>
          <a:p>
            <a:pPr marL="0" indent="0">
              <a:lnSpc>
                <a:spcPct val="90000"/>
              </a:lnSpc>
              <a:buSzPct val="120000"/>
              <a:buNone/>
            </a:pPr>
            <a:r>
              <a:rPr lang="sk-SK" altLang="sk-SK" sz="1800" dirty="0">
                <a:latin typeface="Trebuchet MS" panose="020B0603020202020204" pitchFamily="34" charset="0"/>
              </a:rPr>
              <a:t>     </a:t>
            </a:r>
            <a:r>
              <a:rPr lang="sk-SK" altLang="sk-SK" sz="1800" dirty="0" err="1">
                <a:latin typeface="Trebuchet MS" panose="020B0603020202020204" pitchFamily="34" charset="0"/>
              </a:rPr>
              <a:t>Predtancovanie</a:t>
            </a:r>
            <a:r>
              <a:rPr lang="sk-SK" altLang="sk-SK" sz="1800" dirty="0">
                <a:latin typeface="Trebuchet MS" panose="020B0603020202020204" pitchFamily="34" charset="0"/>
              </a:rPr>
              <a:t>, čestný tanec – začiatok plesu</a:t>
            </a:r>
          </a:p>
          <a:p>
            <a:pPr marL="0" indent="0">
              <a:lnSpc>
                <a:spcPct val="90000"/>
              </a:lnSpc>
              <a:buSzPct val="120000"/>
              <a:buNone/>
            </a:pPr>
            <a:r>
              <a:rPr lang="sk-SK" altLang="sk-SK" dirty="0">
                <a:latin typeface="Trebuchet MS" panose="020B0603020202020204" pitchFamily="34" charset="0"/>
              </a:rPr>
              <a:t>     T</a:t>
            </a:r>
            <a:r>
              <a:rPr lang="sk-SK" altLang="sk-SK" sz="1800" dirty="0">
                <a:latin typeface="Trebuchet MS" panose="020B0603020202020204" pitchFamily="34" charset="0"/>
              </a:rPr>
              <a:t>ombola, súťaže, zábavné hry v prestávkach</a:t>
            </a:r>
          </a:p>
          <a:p>
            <a:pPr marL="0" indent="0">
              <a:lnSpc>
                <a:spcPct val="90000"/>
              </a:lnSpc>
              <a:buSzPct val="120000"/>
              <a:buNone/>
            </a:pPr>
            <a:r>
              <a:rPr lang="sk-SK" altLang="sk-SK" sz="1800" dirty="0">
                <a:latin typeface="Trebuchet MS" panose="020B0603020202020204" pitchFamily="34" charset="0"/>
              </a:rPr>
              <a:t>Dôležité:</a:t>
            </a:r>
          </a:p>
          <a:p>
            <a:pPr>
              <a:lnSpc>
                <a:spcPct val="90000"/>
              </a:lnSpc>
              <a:buSzPct val="120000"/>
            </a:pPr>
            <a:r>
              <a:rPr lang="sk-SK" altLang="sk-SK" dirty="0">
                <a:latin typeface="Trebuchet MS" panose="020B0603020202020204" pitchFamily="34" charset="0"/>
              </a:rPr>
              <a:t>Hudba vhodná na tancovanie</a:t>
            </a:r>
            <a:endParaRPr lang="sk-SK" altLang="sk-SK" sz="1800" dirty="0"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buSzPct val="120000"/>
            </a:pPr>
            <a:r>
              <a:rPr lang="sk-SK" altLang="sk-SK" dirty="0">
                <a:latin typeface="Trebuchet MS" panose="020B0603020202020204" pitchFamily="34" charset="0"/>
              </a:rPr>
              <a:t>J</a:t>
            </a:r>
            <a:r>
              <a:rPr lang="sk-SK" altLang="sk-SK" sz="1800" dirty="0">
                <a:latin typeface="Trebuchet MS" panose="020B0603020202020204" pitchFamily="34" charset="0"/>
              </a:rPr>
              <a:t>edlo a pitie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045295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A82D1F-A7A1-4D50-9602-DF31AABA4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Karneval, diskotéka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A68E375-1686-4F06-806B-59B5138FE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3200"/>
            <a:ext cx="8596668" cy="477519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k-SK" altLang="sk-SK" sz="3300" b="1" dirty="0">
                <a:latin typeface="Trebuchet MS" panose="020B0603020202020204" pitchFamily="34" charset="0"/>
              </a:rPr>
              <a:t>Karneval</a:t>
            </a:r>
            <a:endParaRPr lang="sk-SK" altLang="sk-SK" sz="3300" dirty="0">
              <a:latin typeface="Trebuchet MS" panose="020B0603020202020204" pitchFamily="34" charset="0"/>
            </a:endParaRPr>
          </a:p>
          <a:p>
            <a:r>
              <a:rPr lang="sk-SK" altLang="sk-SK" sz="3300" dirty="0">
                <a:latin typeface="Trebuchet MS" panose="020B0603020202020204" pitchFamily="34" charset="0"/>
              </a:rPr>
              <a:t>Môže byť tematický</a:t>
            </a:r>
          </a:p>
          <a:p>
            <a:r>
              <a:rPr lang="sk-SK" altLang="sk-SK" sz="3300" dirty="0">
                <a:latin typeface="Trebuchet MS" panose="020B0603020202020204" pitchFamily="34" charset="0"/>
              </a:rPr>
              <a:t>Do pozvánky je potrebné uviesť či môžu prísť účastníci aj v „civile“</a:t>
            </a:r>
          </a:p>
          <a:p>
            <a:r>
              <a:rPr lang="sk-SK" altLang="sk-SK" sz="3300" dirty="0">
                <a:latin typeface="Trebuchet MS" panose="020B0603020202020204" pitchFamily="34" charset="0"/>
              </a:rPr>
              <a:t>Môže začať sprievodom masiek, prehliadkou masiek, súťaž o naj masku</a:t>
            </a:r>
          </a:p>
          <a:p>
            <a:r>
              <a:rPr lang="sk-SK" altLang="sk-SK" sz="3300" dirty="0">
                <a:latin typeface="Trebuchet MS" panose="020B0603020202020204" pitchFamily="34" charset="0"/>
              </a:rPr>
              <a:t>Na konci sa môžu odložiť masky a účastníci sa môžu „zoznámiť“</a:t>
            </a:r>
          </a:p>
          <a:p>
            <a:pPr marL="0" indent="0">
              <a:buNone/>
            </a:pPr>
            <a:r>
              <a:rPr lang="sk-SK" altLang="sk-SK" sz="3300" b="1" dirty="0">
                <a:latin typeface="Trebuchet MS" panose="020B0603020202020204" pitchFamily="34" charset="0"/>
              </a:rPr>
              <a:t>Dôležité: </a:t>
            </a:r>
          </a:p>
          <a:p>
            <a:pPr marL="0" indent="0">
              <a:buNone/>
            </a:pPr>
            <a:r>
              <a:rPr lang="sk-SK" altLang="sk-SK" sz="3300" dirty="0">
                <a:latin typeface="Trebuchet MS" panose="020B0603020202020204" pitchFamily="34" charset="0"/>
              </a:rPr>
              <a:t>Kostýmy a masky, výzdoba priestorov</a:t>
            </a:r>
          </a:p>
          <a:p>
            <a:pPr marL="0" indent="0">
              <a:buSzPct val="120000"/>
              <a:buNone/>
            </a:pPr>
            <a:r>
              <a:rPr lang="sk-SK" altLang="sk-SK" sz="3300" b="1" dirty="0">
                <a:latin typeface="Trebuchet MS" panose="020B0603020202020204" pitchFamily="34" charset="0"/>
              </a:rPr>
              <a:t>Diskotéka</a:t>
            </a:r>
          </a:p>
          <a:p>
            <a:pPr>
              <a:buSzPct val="120000"/>
            </a:pPr>
            <a:r>
              <a:rPr lang="sk-SK" altLang="sk-SK" sz="3300" dirty="0">
                <a:latin typeface="Trebuchet MS" panose="020B0603020202020204" pitchFamily="34" charset="0"/>
              </a:rPr>
              <a:t>Tanečná, môže byť na počúvanie</a:t>
            </a:r>
          </a:p>
          <a:p>
            <a:pPr>
              <a:buSzPct val="120000"/>
            </a:pPr>
            <a:r>
              <a:rPr lang="sk-SK" altLang="sk-SK" sz="3300" dirty="0">
                <a:latin typeface="Trebuchet MS" panose="020B0603020202020204" pitchFamily="34" charset="0"/>
              </a:rPr>
              <a:t>Hudba zo záznamu</a:t>
            </a:r>
          </a:p>
          <a:p>
            <a:pPr>
              <a:buSzPct val="120000"/>
            </a:pPr>
            <a:r>
              <a:rPr lang="sk-SK" altLang="sk-SK" sz="3300" dirty="0">
                <a:latin typeface="Trebuchet MS" panose="020B0603020202020204" pitchFamily="34" charset="0"/>
              </a:rPr>
              <a:t>Môže byť tematická – venovaná jednému druhu hudby, netematická – zábavno-tanečná, spojená so svetelnou šou</a:t>
            </a:r>
          </a:p>
          <a:p>
            <a:pPr marL="0" indent="0">
              <a:buSzPct val="120000"/>
              <a:buNone/>
            </a:pPr>
            <a:r>
              <a:rPr lang="sk-SK" altLang="sk-SK" sz="3300" b="1" dirty="0">
                <a:latin typeface="Trebuchet MS" panose="020B0603020202020204" pitchFamily="34" charset="0"/>
              </a:rPr>
              <a:t>Dôležité:</a:t>
            </a:r>
          </a:p>
          <a:p>
            <a:pPr marL="0" indent="0">
              <a:buSzPct val="120000"/>
              <a:buNone/>
            </a:pPr>
            <a:r>
              <a:rPr lang="sk-SK" altLang="sk-SK" sz="3300" dirty="0" err="1">
                <a:latin typeface="Trebuchet MS" panose="020B0603020202020204" pitchFamily="34" charset="0"/>
              </a:rPr>
              <a:t>Diskjokej</a:t>
            </a:r>
            <a:r>
              <a:rPr lang="sk-SK" altLang="sk-SK" sz="3300" dirty="0">
                <a:latin typeface="Trebuchet MS" panose="020B0603020202020204" pitchFamily="34" charset="0"/>
              </a:rPr>
              <a:t> a oblasť hudby - scenár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924723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72033-2B34-47C3-9039-4D135F031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600" dirty="0">
                <a:latin typeface="Trebuchet MS" panose="020B0603020202020204" pitchFamily="34" charset="0"/>
              </a:rPr>
              <a:t>Súťaž, kvíz</a:t>
            </a:r>
            <a:endParaRPr lang="sk-SK" dirty="0">
              <a:latin typeface="Trebuchet MS" panose="020B0603020202020204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319D998-E56D-4980-9339-F4A11F532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20000"/>
            </a:pPr>
            <a:r>
              <a:rPr lang="sk-SK" altLang="sk-SK" sz="1800" dirty="0">
                <a:latin typeface="Trebuchet MS" panose="020B0603020202020204" pitchFamily="34" charset="0"/>
              </a:rPr>
              <a:t>Zábavnou formou rozširuje </a:t>
            </a:r>
            <a:r>
              <a:rPr lang="sk-SK" altLang="sk-SK" dirty="0">
                <a:latin typeface="Trebuchet MS" panose="020B0603020202020204" pitchFamily="34" charset="0"/>
              </a:rPr>
              <a:t>vedomosti/zručnosti</a:t>
            </a:r>
            <a:r>
              <a:rPr lang="sk-SK" altLang="sk-SK" sz="1800" dirty="0">
                <a:latin typeface="Trebuchet MS" panose="020B0603020202020204" pitchFamily="34" charset="0"/>
              </a:rPr>
              <a:t> účastníkov</a:t>
            </a:r>
          </a:p>
          <a:p>
            <a:pPr>
              <a:buSzPct val="120000"/>
            </a:pPr>
            <a:r>
              <a:rPr lang="sk-SK" altLang="sk-SK" sz="1800" dirty="0">
                <a:latin typeface="Trebuchet MS" panose="020B0603020202020204" pitchFamily="34" charset="0"/>
              </a:rPr>
              <a:t>Môžu sa striedať jednotlivé súťaže s hudobnými predelmi alebo ukážkami umenia</a:t>
            </a:r>
          </a:p>
          <a:p>
            <a:pPr>
              <a:buSzPct val="120000"/>
            </a:pPr>
            <a:r>
              <a:rPr lang="sk-SK" altLang="sk-SK" sz="1800" dirty="0">
                <a:latin typeface="Trebuchet MS" panose="020B0603020202020204" pitchFamily="34" charset="0"/>
              </a:rPr>
              <a:t>Tematické a netematické</a:t>
            </a:r>
          </a:p>
          <a:p>
            <a:pPr>
              <a:buSzPct val="120000"/>
            </a:pPr>
            <a:r>
              <a:rPr lang="sk-SK" altLang="sk-SK" sz="1800" dirty="0">
                <a:latin typeface="Trebuchet MS" panose="020B0603020202020204" pitchFamily="34" charset="0"/>
              </a:rPr>
              <a:t>Súťažiť sa môže vo vedomostiach aj v zručnostiach</a:t>
            </a:r>
          </a:p>
          <a:p>
            <a:pPr marL="0" indent="0">
              <a:buSzPct val="120000"/>
              <a:buNone/>
            </a:pPr>
            <a:endParaRPr lang="sk-SK" altLang="sk-SK" sz="1800" dirty="0">
              <a:latin typeface="Trebuchet MS" panose="020B0603020202020204" pitchFamily="34" charset="0"/>
            </a:endParaRPr>
          </a:p>
          <a:p>
            <a:pPr marL="0" indent="0">
              <a:buSzPct val="120000"/>
              <a:buNone/>
            </a:pPr>
            <a:r>
              <a:rPr lang="sk-SK" altLang="sk-SK" b="1" dirty="0">
                <a:latin typeface="Trebuchet MS" panose="020B0603020202020204" pitchFamily="34" charset="0"/>
              </a:rPr>
              <a:t>Dôležité:</a:t>
            </a:r>
            <a:endParaRPr lang="sk-SK" altLang="sk-SK" sz="1800" b="1" dirty="0">
              <a:latin typeface="Trebuchet MS" panose="020B0603020202020204" pitchFamily="34" charset="0"/>
            </a:endParaRPr>
          </a:p>
          <a:p>
            <a:pPr>
              <a:buSzPct val="120000"/>
            </a:pPr>
            <a:r>
              <a:rPr lang="sk-SK" altLang="sk-SK" dirty="0">
                <a:latin typeface="Trebuchet MS" panose="020B0603020202020204" pitchFamily="34" charset="0"/>
              </a:rPr>
              <a:t>P</a:t>
            </a:r>
            <a:r>
              <a:rPr lang="sk-SK" altLang="sk-SK" sz="1800" dirty="0">
                <a:latin typeface="Trebuchet MS" panose="020B0603020202020204" pitchFamily="34" charset="0"/>
              </a:rPr>
              <a:t>otrebný scenár, pravidlá pre hodnotenie, prípadne porota</a:t>
            </a:r>
          </a:p>
          <a:p>
            <a:pPr>
              <a:buSzPct val="120000"/>
            </a:pPr>
            <a:r>
              <a:rPr lang="sk-SK" altLang="sk-SK" sz="1800" dirty="0">
                <a:latin typeface="Trebuchet MS" panose="020B0603020202020204" pitchFamily="34" charset="0"/>
              </a:rPr>
              <a:t>„</a:t>
            </a:r>
            <a:r>
              <a:rPr lang="sk-SK" altLang="sk-SK" sz="1800" dirty="0" err="1">
                <a:latin typeface="Trebuchet MS" panose="020B0603020202020204" pitchFamily="34" charset="0"/>
              </a:rPr>
              <a:t>Kvízmajster</a:t>
            </a:r>
            <a:r>
              <a:rPr lang="sk-SK" altLang="sk-SK" sz="1800" dirty="0">
                <a:latin typeface="Trebuchet MS" panose="020B0603020202020204" pitchFamily="34" charset="0"/>
              </a:rPr>
              <a:t>“</a:t>
            </a:r>
          </a:p>
          <a:p>
            <a:pPr>
              <a:buSzPct val="120000"/>
            </a:pPr>
            <a:r>
              <a:rPr lang="sk-SK" altLang="sk-SK" dirty="0">
                <a:latin typeface="Trebuchet MS" panose="020B0603020202020204" pitchFamily="34" charset="0"/>
              </a:rPr>
              <a:t>C</a:t>
            </a:r>
            <a:r>
              <a:rPr lang="sk-SK" altLang="sk-SK" sz="1800" dirty="0">
                <a:latin typeface="Trebuchet MS" panose="020B0603020202020204" pitchFamily="34" charset="0"/>
              </a:rPr>
              <a:t>eny, odmeny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455477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9C8C39-18E6-408F-86BF-8AFB5B1DF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600" dirty="0">
                <a:latin typeface="Trebuchet MS" panose="020B0603020202020204" pitchFamily="34" charset="0"/>
              </a:rPr>
              <a:t>Festival</a:t>
            </a:r>
            <a:endParaRPr lang="sk-SK" dirty="0">
              <a:latin typeface="Trebuchet MS" panose="020B0603020202020204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32E0ABF-4B3F-4162-A27D-E2341E047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SzPct val="120000"/>
              <a:buNone/>
            </a:pPr>
            <a:r>
              <a:rPr lang="sk-SK" altLang="sk-SK" sz="1800" dirty="0">
                <a:latin typeface="Trebuchet MS" panose="020B0603020202020204" pitchFamily="34" charset="0"/>
              </a:rPr>
              <a:t>Kombinovaná forma</a:t>
            </a:r>
          </a:p>
          <a:p>
            <a:pPr>
              <a:buSzPct val="120000"/>
            </a:pPr>
            <a:r>
              <a:rPr lang="sk-SK" altLang="sk-SK" sz="1800" dirty="0">
                <a:latin typeface="Trebuchet MS" panose="020B0603020202020204" pitchFamily="34" charset="0"/>
              </a:rPr>
              <a:t>Pri väčších príležitostiach, viacdňová aktivita, rôzne scény</a:t>
            </a:r>
          </a:p>
          <a:p>
            <a:pPr>
              <a:buSzPct val="120000"/>
            </a:pPr>
            <a:r>
              <a:rPr lang="sk-SK" altLang="sk-SK" sz="1800" dirty="0">
                <a:latin typeface="Trebuchet MS" panose="020B0603020202020204" pitchFamily="34" charset="0"/>
              </a:rPr>
              <a:t>Podľa žánru – filmový, divadelný, folklórny, </a:t>
            </a:r>
            <a:r>
              <a:rPr lang="sk-SK" altLang="sk-SK" sz="1800" dirty="0" err="1">
                <a:latin typeface="Trebuchet MS" panose="020B0603020202020204" pitchFamily="34" charset="0"/>
              </a:rPr>
              <a:t>multižánrový</a:t>
            </a:r>
            <a:r>
              <a:rPr lang="sk-SK" altLang="sk-SK" sz="1800" dirty="0">
                <a:latin typeface="Trebuchet MS" panose="020B0603020202020204" pitchFamily="34" charset="0"/>
              </a:rPr>
              <a:t> ...</a:t>
            </a:r>
          </a:p>
          <a:p>
            <a:pPr>
              <a:buSzPct val="120000"/>
            </a:pPr>
            <a:r>
              <a:rPr lang="sk-SK" altLang="sk-SK" sz="1800" dirty="0">
                <a:latin typeface="Trebuchet MS" panose="020B0603020202020204" pitchFamily="34" charset="0"/>
              </a:rPr>
              <a:t>Viac foriem – besedy, ukážky programov, stretnutia, prezentácie</a:t>
            </a:r>
          </a:p>
          <a:p>
            <a:pPr>
              <a:buSzPct val="120000"/>
            </a:pPr>
            <a:r>
              <a:rPr lang="sk-SK" altLang="sk-SK" sz="1800" dirty="0">
                <a:latin typeface="Trebuchet MS" panose="020B0603020202020204" pitchFamily="34" charset="0"/>
              </a:rPr>
              <a:t>Prípravný výbor, programový výbor/komisia, organizačný výbor, </a:t>
            </a:r>
          </a:p>
          <a:p>
            <a:pPr>
              <a:buSzPct val="120000"/>
            </a:pPr>
            <a:r>
              <a:rPr lang="sk-SK" altLang="sk-SK" sz="1800" dirty="0">
                <a:latin typeface="Trebuchet MS" panose="020B0603020202020204" pitchFamily="34" charset="0"/>
              </a:rPr>
              <a:t>Hostia, celebrity</a:t>
            </a:r>
          </a:p>
          <a:p>
            <a:pPr>
              <a:buSzPct val="120000"/>
            </a:pPr>
            <a:r>
              <a:rPr lang="sk-SK" altLang="sk-SK" sz="1800" dirty="0">
                <a:latin typeface="Trebuchet MS" panose="020B0603020202020204" pitchFamily="34" charset="0"/>
              </a:rPr>
              <a:t>Sprievodné podujatia</a:t>
            </a:r>
          </a:p>
          <a:p>
            <a:pPr>
              <a:buSzPct val="120000"/>
            </a:pPr>
            <a:r>
              <a:rPr lang="sk-SK" altLang="sk-SK" sz="1800" dirty="0">
                <a:latin typeface="Trebuchet MS" panose="020B0603020202020204" pitchFamily="34" charset="0"/>
              </a:rPr>
              <a:t>Slávnostné otvorenie a ukončenie, moderátor</a:t>
            </a:r>
          </a:p>
          <a:p>
            <a:pPr marL="0" indent="0">
              <a:buNone/>
            </a:pPr>
            <a:r>
              <a:rPr lang="sk-SK" b="1" dirty="0"/>
              <a:t>Dôležité:</a:t>
            </a:r>
          </a:p>
          <a:p>
            <a:r>
              <a:rPr lang="sk-SK" altLang="sk-SK" dirty="0">
                <a:latin typeface="Trebuchet MS" panose="020B0603020202020204" pitchFamily="34" charset="0"/>
              </a:rPr>
              <a:t>Bohatý a zaujímavý program</a:t>
            </a:r>
          </a:p>
          <a:p>
            <a:r>
              <a:rPr lang="sk-SK" altLang="sk-SK" sz="1800" dirty="0">
                <a:latin typeface="Trebuchet MS" panose="020B0603020202020204" pitchFamily="34" charset="0"/>
              </a:rPr>
              <a:t>Dôraz na propagáciu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7633112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BEE026-661C-4364-ABC8-A140FC7C9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600" dirty="0">
                <a:latin typeface="Trebuchet MS" panose="020B0603020202020204" pitchFamily="34" charset="0"/>
              </a:rPr>
              <a:t>Tematický deň, víkend, týždeň</a:t>
            </a:r>
            <a:endParaRPr lang="sk-SK" dirty="0">
              <a:latin typeface="Trebuchet MS" panose="020B0603020202020204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791191D-D281-480C-8042-B519FEBDE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20000"/>
            </a:pPr>
            <a:r>
              <a:rPr lang="sk-SK" altLang="sk-SK" sz="1800" dirty="0">
                <a:latin typeface="Trebuchet MS" panose="020B0603020202020204" pitchFamily="34" charset="0"/>
              </a:rPr>
              <a:t>Celodenné, prípadne dlhšie kombinované podujatie zjednotené témou</a:t>
            </a:r>
          </a:p>
          <a:p>
            <a:pPr>
              <a:buSzPct val="120000"/>
            </a:pPr>
            <a:r>
              <a:rPr lang="sk-SK" altLang="sk-SK" sz="1800" dirty="0">
                <a:latin typeface="Trebuchet MS" panose="020B0603020202020204" pitchFamily="34" charset="0"/>
              </a:rPr>
              <a:t>Môže to byť napr. MDD, Deň ľudských práv, dožinky</a:t>
            </a:r>
          </a:p>
          <a:p>
            <a:pPr>
              <a:buSzPct val="120000"/>
            </a:pPr>
            <a:r>
              <a:rPr lang="sk-SK" altLang="sk-SK" dirty="0">
                <a:latin typeface="Trebuchet MS" panose="020B0603020202020204" pitchFamily="34" charset="0"/>
              </a:rPr>
              <a:t>Interiér,</a:t>
            </a:r>
            <a:r>
              <a:rPr lang="sk-SK" altLang="sk-SK" sz="1800" dirty="0">
                <a:latin typeface="Trebuchet MS" panose="020B0603020202020204" pitchFamily="34" charset="0"/>
              </a:rPr>
              <a:t> exteriér</a:t>
            </a:r>
          </a:p>
          <a:p>
            <a:pPr>
              <a:buSzPct val="120000"/>
            </a:pPr>
            <a:r>
              <a:rPr lang="sk-SK" altLang="sk-SK" sz="1800" dirty="0">
                <a:latin typeface="Trebuchet MS" panose="020B0603020202020204" pitchFamily="34" charset="0"/>
              </a:rPr>
              <a:t>Krátky úvod – príhovor, potom rôzne aktivity, vzdelávacieho, súťažného, zábavného charakteru, sprievodné podujatia</a:t>
            </a:r>
          </a:p>
          <a:p>
            <a:pPr>
              <a:buSzPct val="120000"/>
            </a:pPr>
            <a:r>
              <a:rPr lang="sk-SK" altLang="sk-SK" dirty="0">
                <a:latin typeface="Trebuchet MS" panose="020B0603020202020204" pitchFamily="34" charset="0"/>
              </a:rPr>
              <a:t>P</a:t>
            </a:r>
            <a:r>
              <a:rPr lang="sk-SK" altLang="sk-SK" sz="1800" dirty="0">
                <a:latin typeface="Trebuchet MS" panose="020B0603020202020204" pitchFamily="34" charset="0"/>
              </a:rPr>
              <a:t>re rôzne cieľové skupiny</a:t>
            </a:r>
          </a:p>
          <a:p>
            <a:pPr>
              <a:buSzPct val="120000"/>
            </a:pPr>
            <a:r>
              <a:rPr lang="sk-SK" altLang="sk-SK" dirty="0">
                <a:latin typeface="Trebuchet MS" panose="020B0603020202020204" pitchFamily="34" charset="0"/>
              </a:rPr>
              <a:t>S</a:t>
            </a:r>
            <a:r>
              <a:rPr lang="sk-SK" altLang="sk-SK" sz="1800" dirty="0">
                <a:latin typeface="Trebuchet MS" panose="020B0603020202020204" pitchFamily="34" charset="0"/>
              </a:rPr>
              <a:t>účasťou môžu byť aj športové aktivity</a:t>
            </a:r>
          </a:p>
          <a:p>
            <a:pPr marL="0" indent="0">
              <a:buSzPct val="120000"/>
              <a:buNone/>
            </a:pPr>
            <a:r>
              <a:rPr lang="sk-SK" altLang="sk-SK" b="1" dirty="0">
                <a:latin typeface="Trebuchet MS" panose="020B0603020202020204" pitchFamily="34" charset="0"/>
              </a:rPr>
              <a:t>Dôležité:</a:t>
            </a:r>
          </a:p>
          <a:p>
            <a:pPr>
              <a:buSzPct val="120000"/>
            </a:pPr>
            <a:r>
              <a:rPr lang="sk-SK" altLang="sk-SK" dirty="0">
                <a:latin typeface="Trebuchet MS" panose="020B0603020202020204" pitchFamily="34" charset="0"/>
              </a:rPr>
              <a:t>Využiť viac foriem</a:t>
            </a:r>
          </a:p>
          <a:p>
            <a:pPr>
              <a:buSzPct val="120000"/>
            </a:pPr>
            <a:r>
              <a:rPr lang="sk-SK" altLang="sk-SK" dirty="0">
                <a:latin typeface="Trebuchet MS" panose="020B0603020202020204" pitchFamily="34" charset="0"/>
              </a:rPr>
              <a:t>Zameranie – aj vzdelávanie, aj tvorivosť, aj relax </a:t>
            </a:r>
            <a:endParaRPr lang="sk-SK" altLang="sk-SK" sz="1800" dirty="0">
              <a:latin typeface="Trebuchet MS" panose="020B0603020202020204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8506469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9E198-ACF1-437D-A255-631EC7FF3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600" dirty="0">
                <a:latin typeface="Trebuchet MS" panose="020B0603020202020204" pitchFamily="34" charset="0"/>
                <a:cs typeface="Times New Roman" panose="02020603050405020304" pitchFamily="18" charset="0"/>
              </a:rPr>
              <a:t>Ďalšie formy</a:t>
            </a:r>
            <a:endParaRPr lang="sk-SK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757063B-6FDA-4A77-A93E-1BFB687DA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20000"/>
            </a:pPr>
            <a:r>
              <a:rPr lang="sk-SK" altLang="sk-SK" sz="1800" dirty="0">
                <a:latin typeface="Trebuchet MS" panose="020B0603020202020204" pitchFamily="34" charset="0"/>
              </a:rPr>
              <a:t>Výcvik, tréning, </a:t>
            </a:r>
            <a:r>
              <a:rPr lang="sk-SK" altLang="sk-SK" sz="1800" dirty="0" err="1">
                <a:latin typeface="Trebuchet MS" panose="020B0603020202020204" pitchFamily="34" charset="0"/>
              </a:rPr>
              <a:t>outdoor</a:t>
            </a:r>
            <a:r>
              <a:rPr lang="sk-SK" altLang="sk-SK" sz="1800" dirty="0">
                <a:latin typeface="Trebuchet MS" panose="020B0603020202020204" pitchFamily="34" charset="0"/>
              </a:rPr>
              <a:t> tréning</a:t>
            </a:r>
          </a:p>
          <a:p>
            <a:pPr>
              <a:buSzPct val="120000"/>
            </a:pPr>
            <a:r>
              <a:rPr lang="sk-SK" altLang="sk-SK" sz="1800" dirty="0" err="1">
                <a:latin typeface="Trebuchet MS" panose="020B0603020202020204" pitchFamily="34" charset="0"/>
              </a:rPr>
              <a:t>Performance</a:t>
            </a:r>
            <a:r>
              <a:rPr lang="sk-SK" altLang="sk-SK" dirty="0">
                <a:latin typeface="Trebuchet MS" panose="020B0603020202020204" pitchFamily="34" charset="0"/>
              </a:rPr>
              <a:t>, a</a:t>
            </a:r>
            <a:r>
              <a:rPr lang="sk-SK" altLang="sk-SK" sz="1800" dirty="0">
                <a:latin typeface="Trebuchet MS" panose="020B0603020202020204" pitchFamily="34" charset="0"/>
              </a:rPr>
              <a:t>nimácia</a:t>
            </a:r>
          </a:p>
          <a:p>
            <a:pPr>
              <a:buSzPct val="120000"/>
            </a:pPr>
            <a:r>
              <a:rPr lang="sk-SK" altLang="sk-SK" sz="1800" dirty="0">
                <a:latin typeface="Trebuchet MS" panose="020B0603020202020204" pitchFamily="34" charset="0"/>
              </a:rPr>
              <a:t>Plenér</a:t>
            </a:r>
          </a:p>
          <a:p>
            <a:pPr>
              <a:buSzPct val="120000"/>
            </a:pPr>
            <a:r>
              <a:rPr lang="sk-SK" altLang="sk-SK" sz="1800" dirty="0">
                <a:latin typeface="Trebuchet MS" panose="020B0603020202020204" pitchFamily="34" charset="0"/>
              </a:rPr>
              <a:t>Workshop, tvorivá dielňa</a:t>
            </a:r>
          </a:p>
          <a:p>
            <a:pPr>
              <a:buSzPct val="120000"/>
            </a:pPr>
            <a:r>
              <a:rPr lang="sk-SK" altLang="sk-SK" sz="1800" dirty="0">
                <a:latin typeface="Trebuchet MS" panose="020B0603020202020204" pitchFamily="34" charset="0"/>
              </a:rPr>
              <a:t>Vernisáž, výstava</a:t>
            </a:r>
          </a:p>
          <a:p>
            <a:pPr>
              <a:buSzPct val="120000"/>
            </a:pPr>
            <a:r>
              <a:rPr lang="sk-SK" altLang="sk-SK" sz="1800" dirty="0">
                <a:latin typeface="Trebuchet MS" panose="020B0603020202020204" pitchFamily="34" charset="0"/>
              </a:rPr>
              <a:t>Prehliadka</a:t>
            </a:r>
          </a:p>
          <a:p>
            <a:pPr>
              <a:buSzPct val="120000"/>
            </a:pPr>
            <a:r>
              <a:rPr lang="sk-SK" altLang="sk-SK" sz="1800" dirty="0">
                <a:latin typeface="Trebuchet MS" panose="020B0603020202020204" pitchFamily="34" charset="0"/>
              </a:rPr>
              <a:t>Nácvik, tréning </a:t>
            </a:r>
          </a:p>
          <a:p>
            <a:pPr>
              <a:buSzPct val="120000"/>
            </a:pPr>
            <a:r>
              <a:rPr lang="sk-SK" altLang="sk-SK" dirty="0">
                <a:latin typeface="Trebuchet MS" panose="020B0603020202020204" pitchFamily="34" charset="0"/>
              </a:rPr>
              <a:t>P</a:t>
            </a:r>
            <a:r>
              <a:rPr lang="sk-SK" altLang="sk-SK" sz="1800" dirty="0">
                <a:latin typeface="Trebuchet MS" panose="020B0603020202020204" pitchFamily="34" charset="0"/>
              </a:rPr>
              <a:t>redstavenie (divadelné)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838393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0FD81F-DF51-4E87-A31B-944A80A55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Úloha č. 4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E384794-8D5C-456F-A1C9-F11A602C9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Navrhneme program festivalu/tematického </a:t>
            </a:r>
            <a:r>
              <a:rPr lang="sk-SK" dirty="0" err="1"/>
              <a:t>dňaúvíkendu</a:t>
            </a:r>
            <a:r>
              <a:rPr lang="sk-SK" dirty="0"/>
              <a:t>/týždňa</a:t>
            </a:r>
          </a:p>
        </p:txBody>
      </p:sp>
    </p:spTree>
    <p:extLst>
      <p:ext uri="{BB962C8B-B14F-4D97-AF65-F5344CB8AC3E}">
        <p14:creationId xmlns:p14="http://schemas.microsoft.com/office/powerpoint/2010/main" val="2834386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D7C3C0-F5DD-4BEB-94B0-17892A34B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Každé podujatie má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F764288-B26A-48EF-A69A-8BB7154BE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dirty="0"/>
              <a:t>Organizačnú súčasť</a:t>
            </a:r>
          </a:p>
          <a:p>
            <a:r>
              <a:rPr lang="sk-SK" altLang="sk-SK" dirty="0"/>
              <a:t>Obsahovú súčasť (aktivity – umelecké, vzdelávacie, oddychovo-</a:t>
            </a:r>
            <a:r>
              <a:rPr lang="sk-SK" altLang="sk-SK" dirty="0" err="1"/>
              <a:t>rekreatívne</a:t>
            </a:r>
            <a:r>
              <a:rPr lang="sk-SK" altLang="sk-SK" dirty="0"/>
              <a:t>, relaxačné...)</a:t>
            </a:r>
          </a:p>
          <a:p>
            <a:r>
              <a:rPr lang="sk-SK" altLang="sk-SK" dirty="0"/>
              <a:t>Finančnú súčasť</a:t>
            </a:r>
          </a:p>
          <a:p>
            <a:r>
              <a:rPr lang="sk-SK" altLang="sk-SK" dirty="0"/>
              <a:t>Materiálno-technickú súčasť</a:t>
            </a:r>
          </a:p>
          <a:p>
            <a:r>
              <a:rPr lang="sk-SK" altLang="sk-SK" dirty="0"/>
              <a:t>Personálnu súčasť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613131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E018F-F774-4C8A-9E42-FDB145035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Otázky na záver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BB74F7A-B9B5-4E32-B6FD-C99490AF7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977053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E2C81A-BE97-45FC-9063-A06E4FB0E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Ďakujem za pozornosť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8825559-14B2-40F3-B1D7-371A8573CD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sk-SK" dirty="0"/>
              <a:t>											© PhDr. Svetlana Chomova, PhD.</a:t>
            </a:r>
          </a:p>
          <a:p>
            <a:pPr algn="r"/>
            <a:r>
              <a:rPr lang="sk-SK" dirty="0"/>
              <a:t>svetlana.chomova@nocka.sk</a:t>
            </a:r>
          </a:p>
        </p:txBody>
      </p:sp>
    </p:spTree>
    <p:extLst>
      <p:ext uri="{BB962C8B-B14F-4D97-AF65-F5344CB8AC3E}">
        <p14:creationId xmlns:p14="http://schemas.microsoft.com/office/powerpoint/2010/main" val="2010578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2C91E0-F195-4520-A1FB-3B30C3B62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Proces realizácie podujatia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DE1EAF4-17CB-4580-B3AD-C0647E364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dirty="0">
                <a:latin typeface="Trebuchet MS" panose="020B0603020202020204" pitchFamily="34" charset="0"/>
              </a:rPr>
              <a:t>A</a:t>
            </a:r>
            <a:r>
              <a:rPr lang="sk-SK" altLang="sk-SK" sz="1800" dirty="0">
                <a:latin typeface="Trebuchet MS" panose="020B0603020202020204" pitchFamily="34" charset="0"/>
              </a:rPr>
              <a:t>nalýza potrieb</a:t>
            </a:r>
          </a:p>
          <a:p>
            <a:r>
              <a:rPr lang="sk-SK" altLang="sk-SK" dirty="0">
                <a:latin typeface="Trebuchet MS" panose="020B0603020202020204" pitchFamily="34" charset="0"/>
              </a:rPr>
              <a:t>D</a:t>
            </a:r>
            <a:r>
              <a:rPr lang="sk-SK" altLang="sk-SK" sz="1800" dirty="0">
                <a:latin typeface="Trebuchet MS" panose="020B0603020202020204" pitchFamily="34" charset="0"/>
              </a:rPr>
              <a:t>efinovanie cieľov a plánovanie</a:t>
            </a:r>
          </a:p>
          <a:p>
            <a:r>
              <a:rPr lang="sk-SK" altLang="sk-SK" dirty="0">
                <a:latin typeface="Trebuchet MS" panose="020B0603020202020204" pitchFamily="34" charset="0"/>
              </a:rPr>
              <a:t>R</a:t>
            </a:r>
            <a:r>
              <a:rPr lang="sk-SK" altLang="sk-SK" sz="1800" dirty="0">
                <a:latin typeface="Trebuchet MS" panose="020B0603020202020204" pitchFamily="34" charset="0"/>
              </a:rPr>
              <a:t>ealizácia aktivít/podujatia</a:t>
            </a:r>
          </a:p>
          <a:p>
            <a:r>
              <a:rPr lang="sk-SK" altLang="sk-SK" dirty="0">
                <a:latin typeface="Trebuchet MS" panose="020B0603020202020204" pitchFamily="34" charset="0"/>
              </a:rPr>
              <a:t>H</a:t>
            </a:r>
            <a:r>
              <a:rPr lang="sk-SK" altLang="sk-SK" sz="1800" dirty="0">
                <a:latin typeface="Trebuchet MS" panose="020B0603020202020204" pitchFamily="34" charset="0"/>
              </a:rPr>
              <a:t>odnotenie a diagnóza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14639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BA954A-9DAA-4B2D-9739-E5803C9F6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začneme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CFDF46A-7EFC-442B-ABE6-D2CB5AB11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altLang="sk-SK" sz="1800" dirty="0"/>
              <a:t>Analýza potrieb – formy (dotazník, vstupná analýza, spätná väzba ...)</a:t>
            </a:r>
          </a:p>
          <a:p>
            <a:r>
              <a:rPr lang="sk-SK" altLang="sk-SK" sz="1800" dirty="0"/>
              <a:t>Analýza možnosti – financie, ľudské zdroje, podobné aktivity ?...</a:t>
            </a:r>
          </a:p>
          <a:p>
            <a:r>
              <a:rPr lang="sk-SK" altLang="sk-SK" sz="1800" dirty="0"/>
              <a:t>SWOT analýza ako nástroj, ktorý slúži na podrobnejšie analyzovanie situácie, plánu, našej organizácie</a:t>
            </a:r>
          </a:p>
          <a:p>
            <a:endParaRPr lang="sk-SK" altLang="sk-SK" sz="18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38872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D0B197-7D34-41B5-81C6-E210BC499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Úloha č. 1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7897370-DCC1-4796-9D65-E2624BAF3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/>
              <a:t>Urobíme SWOT analýza pre konkrétne kultúrne podujatie</a:t>
            </a:r>
          </a:p>
          <a:p>
            <a:r>
              <a:rPr lang="sk-SK" dirty="0"/>
              <a:t>S – silne stránky</a:t>
            </a:r>
          </a:p>
          <a:p>
            <a:r>
              <a:rPr lang="sk-SK" dirty="0"/>
              <a:t>W – slabé stránky</a:t>
            </a:r>
          </a:p>
          <a:p>
            <a:r>
              <a:rPr lang="sk-SK" dirty="0"/>
              <a:t>O – príležitosti</a:t>
            </a:r>
          </a:p>
          <a:p>
            <a:r>
              <a:rPr lang="sk-SK" dirty="0"/>
              <a:t>T – ohrozenia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S a O sú pozitíva faktory</a:t>
            </a:r>
          </a:p>
          <a:p>
            <a:pPr marL="0" indent="0">
              <a:buNone/>
            </a:pPr>
            <a:r>
              <a:rPr lang="sk-SK" dirty="0"/>
              <a:t>W a T sú negatíva faktory</a:t>
            </a:r>
          </a:p>
          <a:p>
            <a:pPr marL="0" indent="0">
              <a:buNone/>
            </a:pPr>
            <a:r>
              <a:rPr lang="sk-SK" dirty="0"/>
              <a:t>S a W sú interné faktory</a:t>
            </a:r>
          </a:p>
          <a:p>
            <a:pPr marL="0" indent="0">
              <a:buNone/>
            </a:pPr>
            <a:r>
              <a:rPr lang="sk-SK" dirty="0"/>
              <a:t>O a T sú externé faktory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17458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96BFF2-7226-4F33-A6FD-82AC360E3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Príprava kultúrnej aktivity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B6A78FF-6F19-4242-918A-6385407EA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6000"/>
              </a:lnSpc>
            </a:pPr>
            <a:r>
              <a:rPr lang="sk-SK" sz="18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Obsahová stránka – téma, cieľ, cieľová skupina, forma, lektor, vystupujúci, moderátor, partneri, zostavenie o</a:t>
            </a:r>
            <a:r>
              <a:rPr lang="sk-SK" dirty="0"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bsahu/</a:t>
            </a:r>
            <a:r>
              <a:rPr lang="sk-SK" sz="18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programu aktivity, </a:t>
            </a:r>
          </a:p>
          <a:p>
            <a:pPr algn="just">
              <a:lnSpc>
                <a:spcPct val="106000"/>
              </a:lnSpc>
            </a:pPr>
            <a:r>
              <a:rPr lang="sk-SK" sz="18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Organizačná stránka – názov podujatia, termín, miesto, ubytovanie, stravovanie, priestory, objednávky, zmluvy, materiálno-technické zabezpečenie, čo ďalšie ?</a:t>
            </a:r>
          </a:p>
          <a:p>
            <a:pPr algn="just">
              <a:lnSpc>
                <a:spcPct val="106000"/>
              </a:lnSpc>
            </a:pPr>
            <a:r>
              <a:rPr lang="sk-SK" sz="18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Cieľová skupina – (objekt) individuálny účastník/osobnosť</a:t>
            </a:r>
            <a:r>
              <a:rPr lang="sk-SK" dirty="0"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sz="18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skupina (klub, krúžok)</a:t>
            </a:r>
            <a:r>
              <a:rPr lang="sk-SK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sz="18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publikum</a:t>
            </a:r>
            <a:endParaRPr lang="sk-SK" sz="180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dirty="0"/>
              <a:t>Organizátori – (subjekt) manažér, spolupracovníci, experti, </a:t>
            </a:r>
            <a:r>
              <a:rPr lang="sk-SK" dirty="0" err="1"/>
              <a:t>dohodári</a:t>
            </a:r>
            <a:r>
              <a:rPr lang="sk-SK" dirty="0"/>
              <a:t>, dobrovoľníci, </a:t>
            </a:r>
          </a:p>
        </p:txBody>
      </p:sp>
    </p:spTree>
    <p:extLst>
      <p:ext uri="{BB962C8B-B14F-4D97-AF65-F5344CB8AC3E}">
        <p14:creationId xmlns:p14="http://schemas.microsoft.com/office/powerpoint/2010/main" val="191655869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Červeno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1263</TotalTime>
  <Words>3137</Words>
  <Application>Microsoft Office PowerPoint</Application>
  <PresentationFormat>Širokouhlá</PresentationFormat>
  <Paragraphs>485</Paragraphs>
  <Slides>51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51</vt:i4>
      </vt:variant>
    </vt:vector>
  </HeadingPairs>
  <TitlesOfParts>
    <vt:vector size="57" baseType="lpstr">
      <vt:lpstr>Arial</vt:lpstr>
      <vt:lpstr>Times New Roman</vt:lpstr>
      <vt:lpstr>Trebuchet MS</vt:lpstr>
      <vt:lpstr>Wingdings</vt:lpstr>
      <vt:lpstr>Wingdings 3</vt:lpstr>
      <vt:lpstr>Fazeta</vt:lpstr>
      <vt:lpstr>Kultúrno-osvetové podujatia krok za krokom</vt:lpstr>
      <vt:lpstr>Špecifiká kultúrnych aktivít</vt:lpstr>
      <vt:lpstr>Uvažujeme o podujatí</vt:lpstr>
      <vt:lpstr>Uvažujeme o aktivite</vt:lpstr>
      <vt:lpstr>Každé podujatie má</vt:lpstr>
      <vt:lpstr>Proces realizácie podujatia</vt:lpstr>
      <vt:lpstr>Ako začneme</vt:lpstr>
      <vt:lpstr>Úloha č. 1</vt:lpstr>
      <vt:lpstr>Príprava kultúrnej aktivity</vt:lpstr>
      <vt:lpstr>Dobré kultúrne podujatie</vt:lpstr>
      <vt:lpstr>Dobré kultúrne podujatie</vt:lpstr>
      <vt:lpstr>Dobré kultúrne podujatie</vt:lpstr>
      <vt:lpstr>Dobré kultúrne podujatie</vt:lpstr>
      <vt:lpstr>Dobré kultúrne podujatie - kontrola</vt:lpstr>
      <vt:lpstr>Dobré kultúrne podujatie</vt:lpstr>
      <vt:lpstr>Úloha č. 2 Náčrt kultúrnej aktivity</vt:lpstr>
      <vt:lpstr>Zhodnotenie podujatia po ukončení</vt:lpstr>
      <vt:lpstr>Rozpočet</vt:lpstr>
      <vt:lpstr>Úloha č. 3</vt:lpstr>
      <vt:lpstr>Podujatie bude úspešné ak</vt:lpstr>
      <vt:lpstr>Možné príčiny neúspechu podujatia</vt:lpstr>
      <vt:lpstr>Prestávka</vt:lpstr>
      <vt:lpstr>Dokumentácia o kultúrnej aktivite</vt:lpstr>
      <vt:lpstr>Kultúrno-osvetová činnosť</vt:lpstr>
      <vt:lpstr>Cieľové skupiny</vt:lpstr>
      <vt:lpstr>Účastníci/návštevníci</vt:lpstr>
      <vt:lpstr>Kultúrni ambasádori</vt:lpstr>
      <vt:lpstr>Formy KOČ</vt:lpstr>
      <vt:lpstr>Prednáška, referát</vt:lpstr>
      <vt:lpstr>Prednáškový cyklus </vt:lpstr>
      <vt:lpstr>Ľudová akadémia, ľudová univerzita, univerzita 3. veku </vt:lpstr>
      <vt:lpstr>Seminár</vt:lpstr>
      <vt:lpstr>Sympózium</vt:lpstr>
      <vt:lpstr>Konferencia</vt:lpstr>
      <vt:lpstr>Beseda</vt:lpstr>
      <vt:lpstr>Ďalšie dialogické formy</vt:lpstr>
      <vt:lpstr>Záujmový krúžok, klub</vt:lpstr>
      <vt:lpstr>Kurz</vt:lpstr>
      <vt:lpstr>Výmena skúseností</vt:lpstr>
      <vt:lpstr>Exkurzia</vt:lpstr>
      <vt:lpstr>Tematický večer</vt:lpstr>
      <vt:lpstr>Koncert</vt:lpstr>
      <vt:lpstr>Ples</vt:lpstr>
      <vt:lpstr>Karneval, diskotéka</vt:lpstr>
      <vt:lpstr>Súťaž, kvíz</vt:lpstr>
      <vt:lpstr>Festival</vt:lpstr>
      <vt:lpstr>Tematický deň, víkend, týždeň</vt:lpstr>
      <vt:lpstr>Ďalšie formy</vt:lpstr>
      <vt:lpstr>Úloha č. 4</vt:lpstr>
      <vt:lpstr>Otázky na záver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Chomova Svetlana</dc:creator>
  <cp:lastModifiedBy>Veronika Vasilova</cp:lastModifiedBy>
  <cp:revision>48</cp:revision>
  <dcterms:created xsi:type="dcterms:W3CDTF">2020-09-08T13:05:58Z</dcterms:created>
  <dcterms:modified xsi:type="dcterms:W3CDTF">2020-09-28T13:59:44Z</dcterms:modified>
</cp:coreProperties>
</file>